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5" r:id="rId3"/>
    <p:sldId id="266" r:id="rId4"/>
    <p:sldId id="273" r:id="rId5"/>
    <p:sldId id="267" r:id="rId6"/>
    <p:sldId id="268" r:id="rId7"/>
    <p:sldId id="272" r:id="rId8"/>
    <p:sldId id="276" r:id="rId9"/>
    <p:sldId id="277" r:id="rId10"/>
    <p:sldId id="269" r:id="rId11"/>
    <p:sldId id="260" r:id="rId12"/>
    <p:sldId id="264" r:id="rId13"/>
    <p:sldId id="261" r:id="rId14"/>
    <p:sldId id="262" r:id="rId15"/>
    <p:sldId id="263" r:id="rId16"/>
    <p:sldId id="274" r:id="rId17"/>
    <p:sldId id="275" r:id="rId18"/>
    <p:sldId id="25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jrová Kamila" initials="ŠK" lastIdx="1" clrIdx="0">
    <p:extLst>
      <p:ext uri="{19B8F6BF-5375-455C-9EA6-DF929625EA0E}">
        <p15:presenceInfo xmlns:p15="http://schemas.microsoft.com/office/powerpoint/2012/main" userId="S-1-5-21-2962255280-943070510-2079031097-1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8" autoAdjust="0"/>
  </p:normalViewPr>
  <p:slideViewPr>
    <p:cSldViewPr>
      <p:cViewPr varScale="1">
        <p:scale>
          <a:sx n="103" d="100"/>
          <a:sy n="103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0B1CB-360E-4C64-8ED7-9FD14DAA2586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179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FBE3-E2D6-436F-8CF2-398C93959AA9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0CD5-E6A2-4414-B934-CABD78AA1E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40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0CD5-E6A2-4414-B934-CABD78AA1EA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03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0CD5-E6A2-4414-B934-CABD78AA1EA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60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0CD5-E6A2-4414-B934-CABD78AA1EA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3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08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04D9E89-C712-49A1-A8CC-EEEFD2E3C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60" y="908720"/>
            <a:ext cx="5949280" cy="59492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cs-CZ" dirty="0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01.03.2022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81" y="5876578"/>
            <a:ext cx="2257115" cy="43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57" y="6315169"/>
            <a:ext cx="252000" cy="252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88" y="6309272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4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varian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A6FEF62D-3295-4A4C-8D09-31BFBBAEC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8" y="6490567"/>
            <a:ext cx="1276945" cy="2340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CC66E70-16F3-4A6C-9911-45CA2588C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5184576" cy="51845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480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201219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656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varia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08323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bsah varian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39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varian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480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708919"/>
            <a:ext cx="40392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2708919"/>
            <a:ext cx="40392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7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sah varian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104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4039200" cy="864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3284982"/>
            <a:ext cx="4039200" cy="28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420888"/>
            <a:ext cx="4039200" cy="864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9" y="3284982"/>
            <a:ext cx="4039200" cy="28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6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sah varian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9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variant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3" y="1484784"/>
            <a:ext cx="3009600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1484784"/>
            <a:ext cx="513360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2636912"/>
            <a:ext cx="3009600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8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sah variant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6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983F-E8B0-440E-85B9-4C3A06A570CB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92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E983F-E8B0-440E-85B9-4C3A06A570CB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B887-0EA1-4E9A-AEFA-B6C883CDA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29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stix@pms.justice.cz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tc.justice.cz/verejne/seznam.js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160240"/>
          </a:xfrm>
        </p:spPr>
        <p:txBody>
          <a:bodyPr>
            <a:normAutofit fontScale="90000"/>
          </a:bodyPr>
          <a:lstStyle/>
          <a:p>
            <a:br>
              <a:rPr lang="cs-CZ" alt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cs-CZ" dirty="0">
                <a:latin typeface="+mn-lt"/>
                <a:cs typeface="Times New Roman" panose="02020603050405020304" pitchFamily="18" charset="0"/>
              </a:rPr>
              <a:t>Directive 2012/29/EU</a:t>
            </a:r>
            <a:br>
              <a:rPr lang="cs-CZ" altLang="cs-CZ" dirty="0">
                <a:latin typeface="+mn-lt"/>
                <a:cs typeface="Times New Roman" panose="02020603050405020304" pitchFamily="18" charset="0"/>
              </a:rPr>
            </a:br>
            <a:r>
              <a:rPr lang="cs-CZ" altLang="cs-CZ" sz="4400" dirty="0">
                <a:latin typeface="+mn-lt"/>
                <a:cs typeface="Times New Roman" panose="02020603050405020304" pitchFamily="18" charset="0"/>
              </a:rPr>
              <a:t>Victim Support </a:t>
            </a:r>
            <a:r>
              <a:rPr lang="cs-CZ" altLang="cs-CZ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cs-CZ" altLang="cs-CZ" sz="4400" dirty="0">
                <a:latin typeface="+mn-lt"/>
                <a:cs typeface="Times New Roman" panose="02020603050405020304" pitchFamily="18" charset="0"/>
              </a:rPr>
              <a:t>ystem </a:t>
            </a:r>
            <a:br>
              <a:rPr lang="cs-CZ" altLang="cs-CZ" sz="4400" dirty="0">
                <a:latin typeface="+mn-lt"/>
                <a:cs typeface="Times New Roman" panose="02020603050405020304" pitchFamily="18" charset="0"/>
              </a:rPr>
            </a:br>
            <a:r>
              <a:rPr lang="cs-CZ" altLang="cs-CZ" sz="4400" dirty="0">
                <a:latin typeface="+mn-lt"/>
                <a:cs typeface="Times New Roman" panose="02020603050405020304" pitchFamily="18" charset="0"/>
              </a:rPr>
              <a:t>in the Czech </a:t>
            </a:r>
            <a:r>
              <a:rPr lang="cs-CZ" altLang="cs-CZ" dirty="0">
                <a:latin typeface="+mn-lt"/>
                <a:cs typeface="Times New Roman" panose="02020603050405020304" pitchFamily="18" charset="0"/>
              </a:rPr>
              <a:t>R</a:t>
            </a:r>
            <a:r>
              <a:rPr lang="cs-CZ" altLang="cs-CZ" sz="4400" dirty="0">
                <a:latin typeface="+mn-lt"/>
                <a:cs typeface="Times New Roman" panose="02020603050405020304" pitchFamily="18" charset="0"/>
              </a:rPr>
              <a:t>epublic</a:t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28192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Mr. Adam Štix</a:t>
            </a:r>
          </a:p>
          <a:p>
            <a:r>
              <a:rPr lang="cs-CZ" sz="2200" dirty="0"/>
              <a:t>3rd March 2022</a:t>
            </a:r>
          </a:p>
          <a:p>
            <a:r>
              <a:rPr lang="cs-CZ" sz="1800" dirty="0"/>
              <a:t>CJPE Webinar </a:t>
            </a:r>
          </a:p>
          <a:p>
            <a:r>
              <a:rPr lang="en-GB" sz="1800" b="1" dirty="0">
                <a:effectLst/>
                <a:ea typeface="Times New Roman" panose="02020603050405020304" pitchFamily="18" charset="0"/>
              </a:rPr>
              <a:t>Victims’ rights in prison and probation - What is our role</a:t>
            </a:r>
            <a:r>
              <a:rPr lang="cs-CZ" sz="1800" dirty="0">
                <a:ea typeface="Times New Roman" panose="02020603050405020304" pitchFamily="18" charset="0"/>
              </a:rPr>
              <a:t>?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3438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906" y="980728"/>
            <a:ext cx="8229600" cy="1072792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+mn-lt"/>
                <a:cs typeface="Times New Roman" panose="02020603050405020304" pitchFamily="18" charset="0"/>
              </a:rPr>
              <a:t>Role of the Probation and Mediation Service </a:t>
            </a:r>
            <a:br>
              <a:rPr lang="cs-CZ" altLang="cs-CZ" sz="2800" dirty="0">
                <a:latin typeface="+mn-lt"/>
                <a:cs typeface="Times New Roman" panose="02020603050405020304" pitchFamily="18" charset="0"/>
              </a:rPr>
            </a:br>
            <a:r>
              <a:rPr lang="cs-CZ" altLang="cs-CZ" sz="2800" dirty="0">
                <a:latin typeface="+mn-lt"/>
                <a:cs typeface="Times New Roman" panose="02020603050405020304" pitchFamily="18" charset="0"/>
              </a:rPr>
              <a:t>in Victim Support</a:t>
            </a:r>
            <a:endParaRPr lang="cs-CZ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56967"/>
            <a:ext cx="8229600" cy="453650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Probation and </a:t>
            </a:r>
            <a:r>
              <a:rPr lang="cs-CZ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Mediation </a:t>
            </a:r>
            <a:r>
              <a:rPr lang="en-US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Service </a:t>
            </a:r>
            <a:endParaRPr lang="cs-CZ" altLang="cs-CZ" sz="2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governmental component unit</a:t>
            </a:r>
            <a:r>
              <a:rPr lang="cs-CZ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subordinate to the Ministry of Justice;</a:t>
            </a:r>
            <a:endParaRPr lang="cs-CZ" altLang="cs-CZ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74 service centres</a:t>
            </a:r>
            <a:r>
              <a:rPr lang="en-US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in the Czech Republic in </a:t>
            </a:r>
            <a:r>
              <a:rPr lang="cs-CZ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8 </a:t>
            </a:r>
            <a:r>
              <a:rPr lang="en-US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judicial regions</a:t>
            </a:r>
            <a:r>
              <a:rPr lang="cs-CZ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br>
              <a:rPr lang="cs-CZ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(27 of them with counselling centres)</a:t>
            </a:r>
            <a:r>
              <a:rPr lang="en-US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;</a:t>
            </a:r>
            <a:endParaRPr lang="cs-CZ" altLang="cs-CZ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cs-CZ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robation tasks</a:t>
            </a:r>
            <a:r>
              <a:rPr lang="cs-CZ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the enforcement of community sanctions </a:t>
            </a:r>
            <a:br>
              <a:rPr lang="cs-CZ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(community service, house arrest, entry ban, supervision of conditionally sentenced offenders, supervision of conditionally released offenders and duties related to it);</a:t>
            </a:r>
            <a:endParaRPr lang="cs-CZ" altLang="cs-CZ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cs-CZ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Victi</a:t>
            </a:r>
            <a:r>
              <a:rPr lang="en-US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cs-CZ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task</a:t>
            </a:r>
            <a:r>
              <a:rPr lang="en-US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cs-CZ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cs-CZ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assistance to the victims of crime, victim-offender mediation and other restorative practices;</a:t>
            </a:r>
            <a:endParaRPr lang="cs-CZ" altLang="cs-CZ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cs-CZ" altLang="cs-CZ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In 2021, the </a:t>
            </a:r>
            <a:r>
              <a:rPr lang="cs-CZ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service centre</a:t>
            </a:r>
            <a:r>
              <a:rPr lang="en-US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s started cooperating with 4,281 victims.</a:t>
            </a:r>
            <a:r>
              <a:rPr lang="cs-CZ" altLang="cs-CZ" sz="20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99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76237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  <a:cs typeface="Times New Roman" panose="02020603050405020304" pitchFamily="18" charset="0"/>
              </a:rPr>
              <a:t>Saf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e</a:t>
            </a:r>
            <a:r>
              <a:rPr lang="cs-CZ" sz="3600" dirty="0">
                <a:latin typeface="+mn-lt"/>
                <a:cs typeface="Times New Roman" panose="02020603050405020304" pitchFamily="18" charset="0"/>
              </a:rPr>
              <a:t> Env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cs-CZ" sz="3600" dirty="0">
                <a:latin typeface="+mn-lt"/>
                <a:cs typeface="Times New Roman" panose="02020603050405020304" pitchFamily="18" charset="0"/>
              </a:rPr>
              <a:t>ronment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8514"/>
            <a:ext cx="8229600" cy="402879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Crim</a:t>
            </a:r>
            <a:r>
              <a:rPr lang="en-US" sz="2400" dirty="0">
                <a:cs typeface="Times New Roman" panose="02020603050405020304" pitchFamily="18" charset="0"/>
              </a:rPr>
              <a:t>e</a:t>
            </a:r>
            <a:r>
              <a:rPr lang="cs-CZ" sz="2400" dirty="0">
                <a:cs typeface="Times New Roman" panose="02020603050405020304" pitchFamily="18" charset="0"/>
              </a:rPr>
              <a:t> victims can visit any Probation and Mediation Service cent</a:t>
            </a:r>
            <a:r>
              <a:rPr lang="en-US" sz="2400" dirty="0">
                <a:cs typeface="Times New Roman" panose="02020603050405020304" pitchFamily="18" charset="0"/>
              </a:rPr>
              <a:t>re; </a:t>
            </a:r>
            <a:endParaRPr lang="cs-CZ" sz="2400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All probation and mediation workers have </a:t>
            </a:r>
            <a:r>
              <a:rPr lang="cs-CZ" sz="2400" b="1" dirty="0">
                <a:cs typeface="Times New Roman" panose="02020603050405020304" pitchFamily="18" charset="0"/>
              </a:rPr>
              <a:t>received education and training in crime victim´s assistance</a:t>
            </a:r>
            <a:r>
              <a:rPr lang="en-US" sz="2400" dirty="0">
                <a:cs typeface="Times New Roman" panose="02020603050405020304" pitchFamily="18" charset="0"/>
              </a:rPr>
              <a:t>;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endParaRPr lang="cs-CZ" sz="2400" b="1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If appropriat</a:t>
            </a:r>
            <a:r>
              <a:rPr lang="en-US" sz="2400" dirty="0">
                <a:cs typeface="Times New Roman" panose="02020603050405020304" pitchFamily="18" charset="0"/>
              </a:rPr>
              <a:t>e</a:t>
            </a:r>
            <a:r>
              <a:rPr lang="cs-CZ" sz="2400" dirty="0">
                <a:cs typeface="Times New Roman" panose="02020603050405020304" pitchFamily="18" charset="0"/>
              </a:rPr>
              <a:t>, probatio</a:t>
            </a:r>
            <a:r>
              <a:rPr lang="en-US" sz="2400" dirty="0">
                <a:cs typeface="Times New Roman" panose="02020603050405020304" pitchFamily="18" charset="0"/>
              </a:rPr>
              <a:t>n</a:t>
            </a:r>
            <a:r>
              <a:rPr lang="cs-CZ" sz="2400" dirty="0">
                <a:cs typeface="Times New Roman" panose="02020603050405020304" pitchFamily="18" charset="0"/>
              </a:rPr>
              <a:t> and mediation workers </a:t>
            </a:r>
            <a:r>
              <a:rPr lang="cs-CZ" sz="2400" b="1" dirty="0">
                <a:cs typeface="Times New Roman" panose="02020603050405020304" pitchFamily="18" charset="0"/>
              </a:rPr>
              <a:t>prov</a:t>
            </a:r>
            <a:r>
              <a:rPr lang="en-US" sz="2400" b="1" dirty="0" err="1">
                <a:cs typeface="Times New Roman" panose="02020603050405020304" pitchFamily="18" charset="0"/>
              </a:rPr>
              <a:t>i</a:t>
            </a:r>
            <a:r>
              <a:rPr lang="cs-CZ" sz="2400" b="1" dirty="0">
                <a:cs typeface="Times New Roman" panose="02020603050405020304" pitchFamily="18" charset="0"/>
              </a:rPr>
              <a:t>de </a:t>
            </a:r>
            <a:r>
              <a:rPr lang="cs-CZ" sz="2400" b="1" dirty="0" err="1">
                <a:cs typeface="Times New Roman" panose="02020603050405020304" pitchFamily="18" charset="0"/>
              </a:rPr>
              <a:t>information</a:t>
            </a:r>
            <a:r>
              <a:rPr lang="cs-CZ" sz="2400" b="1" dirty="0">
                <a:cs typeface="Times New Roman" panose="02020603050405020304" pitchFamily="18" charset="0"/>
              </a:rPr>
              <a:t> on available local/national victim support network</a:t>
            </a:r>
            <a:r>
              <a:rPr lang="en-US" sz="2400" b="1" dirty="0">
                <a:cs typeface="Times New Roman" panose="02020603050405020304" pitchFamily="18" charset="0"/>
              </a:rPr>
              <a:t>s</a:t>
            </a:r>
            <a:r>
              <a:rPr lang="cs-CZ" sz="2400" b="1" dirty="0">
                <a:cs typeface="Times New Roman" panose="02020603050405020304" pitchFamily="18" charset="0"/>
              </a:rPr>
              <a:t> </a:t>
            </a:r>
            <a:r>
              <a:rPr lang="cs-CZ" sz="2400" dirty="0">
                <a:cs typeface="Times New Roman" panose="02020603050405020304" pitchFamily="18" charset="0"/>
              </a:rPr>
              <a:t>(NGOs, psychologists, attorneys, social services, 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Register of Providers of 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Victim Support, </a:t>
            </a:r>
            <a:r>
              <a:rPr lang="cs-CZ" sz="2400" dirty="0">
                <a:cs typeface="Times New Roman" panose="02020603050405020304" pitchFamily="18" charset="0"/>
              </a:rPr>
              <a:t>etc.)</a:t>
            </a:r>
            <a:r>
              <a:rPr lang="en-US" sz="2400" dirty="0">
                <a:cs typeface="Times New Roman" panose="02020603050405020304" pitchFamily="18" charset="0"/>
              </a:rPr>
              <a:t>; </a:t>
            </a:r>
            <a:endParaRPr lang="cs-CZ" sz="2400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If necessary, probatio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and mediation worker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can </a:t>
            </a:r>
            <a:r>
              <a:rPr 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visit crime victims in their homes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(e.g., when the crime victim is injured, unable to walk, etc.).</a:t>
            </a:r>
            <a:endParaRPr 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0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56768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  <a:cs typeface="Times New Roman" panose="02020603050405020304" pitchFamily="18" charset="0"/>
              </a:rPr>
              <a:t>Crime 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R</a:t>
            </a:r>
            <a:r>
              <a:rPr lang="cs-CZ" sz="3600" dirty="0">
                <a:latin typeface="+mn-lt"/>
                <a:cs typeface="Times New Roman" panose="02020603050405020304" pitchFamily="18" charset="0"/>
              </a:rPr>
              <a:t>eporting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302433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sz="2400" dirty="0">
                <a:cs typeface="Times New Roman" panose="02020603050405020304" pitchFamily="18" charset="0"/>
              </a:rPr>
              <a:t>Probatio</a:t>
            </a:r>
            <a:r>
              <a:rPr lang="en-US" sz="2400" dirty="0">
                <a:cs typeface="Times New Roman" panose="02020603050405020304" pitchFamily="18" charset="0"/>
              </a:rPr>
              <a:t>n</a:t>
            </a:r>
            <a:r>
              <a:rPr lang="cs-CZ" sz="2400" dirty="0">
                <a:cs typeface="Times New Roman" panose="02020603050405020304" pitchFamily="18" charset="0"/>
              </a:rPr>
              <a:t> and mediation worker</a:t>
            </a:r>
            <a:r>
              <a:rPr lang="en-US" sz="2400" dirty="0">
                <a:cs typeface="Times New Roman" panose="02020603050405020304" pitchFamily="18" charset="0"/>
              </a:rPr>
              <a:t>s</a:t>
            </a:r>
            <a:r>
              <a:rPr lang="cs-CZ" sz="2400" dirty="0">
                <a:cs typeface="Times New Roman" panose="02020603050405020304" pitchFamily="18" charset="0"/>
              </a:rPr>
              <a:t> can assist </a:t>
            </a:r>
            <a:r>
              <a:rPr lang="en-US" sz="2400" dirty="0">
                <a:cs typeface="Times New Roman" panose="02020603050405020304" pitchFamily="18" charset="0"/>
              </a:rPr>
              <a:t>the </a:t>
            </a:r>
            <a:r>
              <a:rPr lang="cs-CZ" sz="2400" dirty="0">
                <a:cs typeface="Times New Roman" panose="02020603050405020304" pitchFamily="18" charset="0"/>
              </a:rPr>
              <a:t>victims who want to report </a:t>
            </a:r>
            <a:r>
              <a:rPr lang="en-US" sz="2400" dirty="0">
                <a:cs typeface="Times New Roman" panose="02020603050405020304" pitchFamily="18" charset="0"/>
              </a:rPr>
              <a:t>the </a:t>
            </a:r>
            <a:r>
              <a:rPr lang="cs-CZ" sz="2400" dirty="0">
                <a:cs typeface="Times New Roman" panose="02020603050405020304" pitchFamily="18" charset="0"/>
              </a:rPr>
              <a:t>crimes by: 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cs typeface="Times New Roman" panose="02020603050405020304" pitchFamily="18" charset="0"/>
              </a:rPr>
              <a:t>Listening to their needs and feelings</a:t>
            </a:r>
            <a:r>
              <a:rPr lang="en-US" sz="2400" dirty="0">
                <a:cs typeface="Times New Roman" panose="02020603050405020304" pitchFamily="18" charset="0"/>
              </a:rPr>
              <a:t>;</a:t>
            </a:r>
            <a:endParaRPr lang="cs-CZ" sz="2400" b="1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cs typeface="Times New Roman" panose="02020603050405020304" pitchFamily="18" charset="0"/>
              </a:rPr>
              <a:t>Explaining criminal proceeding steps</a:t>
            </a:r>
            <a:r>
              <a:rPr lang="en-US" sz="2400" dirty="0">
                <a:cs typeface="Times New Roman" panose="02020603050405020304" pitchFamily="18" charset="0"/>
              </a:rPr>
              <a:t>;</a:t>
            </a:r>
            <a:endParaRPr lang="cs-CZ" sz="2400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cs typeface="Times New Roman" panose="02020603050405020304" pitchFamily="18" charset="0"/>
              </a:rPr>
              <a:t>Providing them with basic legal information</a:t>
            </a:r>
            <a:r>
              <a:rPr lang="en-US" sz="2400" dirty="0">
                <a:cs typeface="Times New Roman" panose="02020603050405020304" pitchFamily="18" charset="0"/>
              </a:rPr>
              <a:t>;</a:t>
            </a:r>
            <a:endParaRPr lang="cs-CZ" sz="2400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cs typeface="Times New Roman" panose="02020603050405020304" pitchFamily="18" charset="0"/>
              </a:rPr>
              <a:t>Refering them </a:t>
            </a:r>
            <a:r>
              <a:rPr lang="cs-CZ" sz="2400" dirty="0">
                <a:cs typeface="Times New Roman" panose="02020603050405020304" pitchFamily="18" charset="0"/>
              </a:rPr>
              <a:t>to the appropriate police station or prosecutor‘s office, provide contact information</a:t>
            </a:r>
            <a:r>
              <a:rPr lang="en-US" sz="2400" dirty="0">
                <a:cs typeface="Times New Roman" panose="02020603050405020304" pitchFamily="18" charset="0"/>
              </a:rPr>
              <a:t>;</a:t>
            </a:r>
            <a:endParaRPr lang="cs-CZ" sz="2400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If necessary, </a:t>
            </a:r>
            <a:r>
              <a:rPr lang="cs-CZ" sz="2400" b="1" dirty="0">
                <a:cs typeface="Times New Roman" panose="02020603050405020304" pitchFamily="18" charset="0"/>
              </a:rPr>
              <a:t>accompanying them </a:t>
            </a:r>
            <a:r>
              <a:rPr lang="cs-CZ" sz="2400" dirty="0">
                <a:cs typeface="Times New Roman" panose="02020603050405020304" pitchFamily="18" charset="0"/>
              </a:rPr>
              <a:t>to the police station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  <a:endParaRPr 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5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60064"/>
            <a:ext cx="8229600" cy="856768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  <a:cs typeface="Times New Roman" panose="02020603050405020304" pitchFamily="18" charset="0"/>
              </a:rPr>
              <a:t>Victi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m</a:t>
            </a:r>
            <a:r>
              <a:rPr lang="cs-CZ" sz="3600" dirty="0">
                <a:latin typeface="+mn-lt"/>
                <a:cs typeface="Times New Roman" panose="02020603050405020304" pitchFamily="18" charset="0"/>
              </a:rPr>
              <a:t> Support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2808311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Probation and mediation workers can assist 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the 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crime victim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in: 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Requesting the </a:t>
            </a:r>
            <a:r>
              <a:rPr 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compensation for victims of crime 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(from the state)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; </a:t>
            </a:r>
            <a:endParaRPr lang="cs-CZ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Preparing the </a:t>
            </a:r>
            <a:r>
              <a:rPr 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Victim Impact Statement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;</a:t>
            </a:r>
            <a:r>
              <a:rPr 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Claiming </a:t>
            </a:r>
            <a:r>
              <a:rPr 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compensation for damages 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in criminal proceedings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cs-CZ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454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906" y="1124744"/>
            <a:ext cx="8229600" cy="784760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  <a:cs typeface="Times New Roman" panose="02020603050405020304" pitchFamily="18" charset="0"/>
              </a:rPr>
              <a:t>Victi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m</a:t>
            </a:r>
            <a:r>
              <a:rPr lang="cs-CZ" sz="3600" dirty="0">
                <a:latin typeface="+mn-lt"/>
                <a:cs typeface="Times New Roman" panose="02020603050405020304" pitchFamily="18" charset="0"/>
              </a:rPr>
              <a:t> Support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906" y="2348880"/>
            <a:ext cx="8229600" cy="352839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Probation and mediation worker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can </a:t>
            </a:r>
            <a:r>
              <a:rPr 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assist </a:t>
            </a: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the </a:t>
            </a:r>
            <a:r>
              <a:rPr 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crime victim</a:t>
            </a: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in all stages of criminal proceedings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trying to use restorative justice approaches, if possible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80000"/>
              </a:lnSpc>
            </a:pPr>
            <a:endParaRPr lang="cs-CZ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Pre-trial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- e.g. mediation, compensation of damages, victim impact statement, financial compensation for crime victims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Post-trial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- </a:t>
            </a:r>
            <a:r>
              <a:rPr lang="cs-CZ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e.g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mediation, financial compensation for crime victims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9247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11" y="1124744"/>
            <a:ext cx="8229600" cy="928776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  <a:cs typeface="Times New Roman" panose="02020603050405020304" pitchFamily="18" charset="0"/>
              </a:rPr>
              <a:t>Victims´ Group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s</a:t>
            </a:r>
            <a:endParaRPr lang="cs-CZ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945" y="2420888"/>
            <a:ext cx="8229600" cy="3201219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Probation and mediation workers can assist 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the </a:t>
            </a:r>
            <a:r>
              <a:rPr lang="cs-CZ" b="1" dirty="0">
                <a:solidFill>
                  <a:srgbClr val="000000"/>
                </a:solidFill>
                <a:cs typeface="Times New Roman" panose="02020603050405020304" pitchFamily="18" charset="0"/>
              </a:rPr>
              <a:t>crime victims of all types and ages</a:t>
            </a: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. If th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 victim is </a:t>
            </a:r>
            <a:r>
              <a:rPr lang="cs-CZ" b="1" dirty="0">
                <a:solidFill>
                  <a:srgbClr val="000000"/>
                </a:solidFill>
                <a:cs typeface="Times New Roman" panose="02020603050405020304" pitchFamily="18" charset="0"/>
              </a:rPr>
              <a:t>younger than 18 yrs of age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 we also work with their parents and cooperate with relevant children services (office for social and legal protection of children).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Probation and Mediation Service also works with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the </a:t>
            </a: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000000"/>
                </a:solidFill>
                <a:cs typeface="Times New Roman" panose="02020603050405020304" pitchFamily="18" charset="0"/>
              </a:rPr>
              <a:t>offenders of all ages </a:t>
            </a:r>
            <a:r>
              <a:rPr 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– adults, juveniles, children.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04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61D4E-746E-480F-8298-059318E5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  <a:cs typeface="Times New Roman" panose="02020603050405020304" pitchFamily="18" charset="0"/>
              </a:rPr>
              <a:t>Case Study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CA4098-5541-4870-840F-D3F8EB9D4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49291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Victim of domestic violence – woman (23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cs-CZ" sz="2400" dirty="0">
                <a:cs typeface="Times New Roman" panose="02020603050405020304" pitchFamily="18" charset="0"/>
              </a:rPr>
              <a:t>yo)</a:t>
            </a:r>
            <a:r>
              <a:rPr lang="en-US" sz="2400" dirty="0">
                <a:cs typeface="Times New Roman" panose="02020603050405020304" pitchFamily="18" charset="0"/>
              </a:rPr>
              <a:t>;</a:t>
            </a:r>
            <a:endParaRPr lang="cs-CZ" sz="2400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Probation and Mediation Service authorized by the prosecutor</a:t>
            </a:r>
            <a:r>
              <a:rPr lang="en-US" sz="2400" dirty="0">
                <a:cs typeface="Times New Roman" panose="02020603050405020304" pitchFamily="18" charset="0"/>
              </a:rPr>
              <a:t>;</a:t>
            </a:r>
            <a:endParaRPr lang="cs-CZ" sz="2400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Times New Roman" panose="02020603050405020304" pitchFamily="18" charset="0"/>
              </a:rPr>
              <a:t>Activities </a:t>
            </a:r>
          </a:p>
          <a:p>
            <a:pPr marL="720725" indent="-27305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400" dirty="0">
                <a:cs typeface="Times New Roman" panose="02020603050405020304" pitchFamily="18" charset="0"/>
              </a:rPr>
              <a:t>Information about </a:t>
            </a:r>
            <a:r>
              <a:rPr lang="en-US" sz="2400" dirty="0">
                <a:cs typeface="Times New Roman" panose="02020603050405020304" pitchFamily="18" charset="0"/>
              </a:rPr>
              <a:t>the </a:t>
            </a:r>
            <a:r>
              <a:rPr lang="cs-CZ" sz="2400" dirty="0">
                <a:cs typeface="Times New Roman" panose="02020603050405020304" pitchFamily="18" charset="0"/>
              </a:rPr>
              <a:t>Probation and Mediation Service, legal information (criminal proceedings, rights)</a:t>
            </a:r>
            <a:r>
              <a:rPr lang="en-US" sz="2400" dirty="0">
                <a:cs typeface="Times New Roman" panose="02020603050405020304" pitchFamily="18" charset="0"/>
              </a:rPr>
              <a:t>;</a:t>
            </a:r>
            <a:endParaRPr lang="cs-CZ" sz="2400" dirty="0">
              <a:cs typeface="Times New Roman" panose="02020603050405020304" pitchFamily="18" charset="0"/>
            </a:endParaRPr>
          </a:p>
          <a:p>
            <a:pPr marL="720725" indent="-27305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400" dirty="0">
                <a:cs typeface="Times New Roman" panose="02020603050405020304" pitchFamily="18" charset="0"/>
              </a:rPr>
              <a:t>Listening and identifying victim‘s needs</a:t>
            </a:r>
            <a:r>
              <a:rPr lang="en-US" sz="2400" dirty="0">
                <a:cs typeface="Times New Roman" panose="02020603050405020304" pitchFamily="18" charset="0"/>
              </a:rPr>
              <a:t>; </a:t>
            </a:r>
            <a:endParaRPr lang="cs-CZ" sz="2400" dirty="0">
              <a:cs typeface="Times New Roman" panose="02020603050405020304" pitchFamily="18" charset="0"/>
            </a:endParaRPr>
          </a:p>
          <a:p>
            <a:pPr marL="720725" indent="-27305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400" dirty="0">
                <a:cs typeface="Times New Roman" panose="02020603050405020304" pitchFamily="18" charset="0"/>
              </a:rPr>
              <a:t>Specific outputs of the cooperation: application for legal representation free of charge, request for interim injunction (restraining order), arrangement of contact with crisis centre.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endParaRPr 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2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C266740-4137-4DD2-AF6D-6F2BBA8AF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5" y="1268760"/>
            <a:ext cx="3774221" cy="5338696"/>
          </a:xfrm>
          <a:prstGeom prst="rect">
            <a:avLst/>
          </a:prstGeom>
        </p:spPr>
      </p:pic>
      <p:pic>
        <p:nvPicPr>
          <p:cNvPr id="5" name="Obrázek 4" descr="Obsah obrázku budova, exteriér, silnice, osoba&#10;&#10;Popis byl vytvořen automaticky">
            <a:extLst>
              <a:ext uri="{FF2B5EF4-FFF2-40B4-BE49-F238E27FC236}">
                <a16:creationId xmlns:a16="http://schemas.microsoft.com/office/drawing/2014/main" id="{285173F2-B2DE-4A86-985F-38A0E2D68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511289" cy="33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  <a:cs typeface="Times New Roman" panose="02020603050405020304" pitchFamily="18" charset="0"/>
              </a:rPr>
              <a:t>Thank you for your attention. 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Contact: </a:t>
            </a: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astix@pms.justice.cz</a:t>
            </a: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+420 778 492 746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Probation and Mediation Service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Center Prachatice</a:t>
            </a:r>
          </a:p>
        </p:txBody>
      </p:sp>
    </p:spTree>
    <p:extLst>
      <p:ext uri="{BB962C8B-B14F-4D97-AF65-F5344CB8AC3E}">
        <p14:creationId xmlns:p14="http://schemas.microsoft.com/office/powerpoint/2010/main" val="414410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593" y="1124744"/>
            <a:ext cx="8229600" cy="93610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+mn-lt"/>
                <a:cs typeface="Times New Roman" panose="02020603050405020304" pitchFamily="18" charset="0"/>
              </a:rPr>
              <a:t>Victim 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cs-CZ" sz="4000" dirty="0">
                <a:latin typeface="+mn-lt"/>
                <a:cs typeface="Times New Roman" panose="02020603050405020304" pitchFamily="18" charset="0"/>
              </a:rPr>
              <a:t>upport  - </a:t>
            </a:r>
            <a:r>
              <a:rPr lang="en-US" sz="4000" dirty="0">
                <a:latin typeface="+mn-lt"/>
                <a:cs typeface="Times New Roman" panose="02020603050405020304" pitchFamily="18" charset="0"/>
              </a:rPr>
              <a:t>D</a:t>
            </a:r>
            <a:r>
              <a:rPr lang="cs-CZ" sz="4000" dirty="0">
                <a:latin typeface="+mn-lt"/>
                <a:cs typeface="Times New Roman" panose="02020603050405020304" pitchFamily="18" charset="0"/>
              </a:rPr>
              <a:t>evelopment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6424"/>
          </a:xfrm>
        </p:spPr>
        <p:txBody>
          <a:bodyPr>
            <a:normAutofit fontScale="47500" lnSpcReduction="20000"/>
          </a:bodyPr>
          <a:lstStyle/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Czech criminal justice – retributive, focus on the offender, relatively no interest in victims</a:t>
            </a:r>
            <a:r>
              <a:rPr lang="en-US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;</a:t>
            </a:r>
            <a:endParaRPr lang="cs-CZ" altLang="cs-CZ" sz="4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Victim as a witness (source of evidence)</a:t>
            </a:r>
            <a:r>
              <a:rPr lang="en-US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;</a:t>
            </a:r>
            <a:endParaRPr lang="en-US" altLang="cs-CZ" sz="4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Victim </a:t>
            </a: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support</a:t>
            </a:r>
            <a:r>
              <a:rPr lang="en-US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limited – </a:t>
            </a: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NGO</a:t>
            </a:r>
            <a:r>
              <a:rPr lang="cs-CZ" altLang="cs-CZ" sz="4400" dirty="0">
                <a:cs typeface="Times New Roman" panose="02020603050405020304" pitchFamily="18" charset="0"/>
              </a:rPr>
              <a:t>s,</a:t>
            </a: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e.g. </a:t>
            </a:r>
            <a:r>
              <a:rPr lang="en-US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White Circle of Safety</a:t>
            </a:r>
            <a:r>
              <a:rPr lang="en-US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;</a:t>
            </a:r>
            <a:endParaRPr lang="en-US" altLang="cs-CZ" sz="4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Improving situation -  amendment of criminal legislation </a:t>
            </a:r>
            <a:r>
              <a:rPr lang="en-US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(e.g.</a:t>
            </a: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4400" dirty="0">
                <a:cs typeface="Times New Roman" panose="02020603050405020304" pitchFamily="18" charset="0"/>
              </a:rPr>
              <a:t> </a:t>
            </a: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Victim as harmed party, </a:t>
            </a:r>
            <a:r>
              <a:rPr lang="en-US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damage compensation)</a:t>
            </a:r>
            <a:r>
              <a:rPr lang="en-US" sz="4400" dirty="0">
                <a:solidFill>
                  <a:srgbClr val="000000"/>
                </a:solidFill>
                <a:cs typeface="Times New Roman" panose="02020603050405020304" pitchFamily="18" charset="0"/>
              </a:rPr>
              <a:t>;</a:t>
            </a:r>
            <a:endParaRPr lang="en-US" altLang="cs-CZ" sz="4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				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cs-CZ" altLang="cs-CZ" sz="4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cs-CZ" sz="5100" b="1" dirty="0">
                <a:solidFill>
                  <a:schemeClr val="tx1"/>
                </a:solidFill>
                <a:cs typeface="Times New Roman" panose="02020603050405020304" pitchFamily="18" charset="0"/>
              </a:rPr>
              <a:t>Directive 2012/29/EU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Standards</a:t>
            </a: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4400" dirty="0">
                <a:cs typeface="Times New Roman" panose="02020603050405020304" pitchFamily="18" charset="0"/>
              </a:rPr>
              <a:t>of</a:t>
            </a: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victim support </a:t>
            </a:r>
          </a:p>
          <a:p>
            <a:pPr algn="ctr">
              <a:spcBef>
                <a:spcPts val="0"/>
              </a:spcBef>
              <a:defRPr/>
            </a:pP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Strengthen </a:t>
            </a:r>
            <a:r>
              <a:rPr lang="en-US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position of the victim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Ensure sensitive treatment</a:t>
            </a:r>
            <a:r>
              <a:rPr lang="cs-CZ" altLang="cs-CZ" sz="4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3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630" y="1052736"/>
            <a:ext cx="8216188" cy="13681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Times New Roman" panose="02020603050405020304" pitchFamily="18" charset="0"/>
              </a:rPr>
              <a:t>Act </a:t>
            </a:r>
            <a:r>
              <a:rPr lang="cs-CZ" sz="3600" dirty="0"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o. 45/2013 Coll., on Victims of</a:t>
            </a:r>
            <a:r>
              <a:rPr lang="cs-CZ" sz="3600" dirty="0">
                <a:latin typeface="+mn-lt"/>
                <a:cs typeface="Times New Roman" panose="02020603050405020304" pitchFamily="18" charset="0"/>
              </a:rPr>
              <a:t> Crime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906" y="2204864"/>
            <a:ext cx="8229600" cy="4464496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cs-CZ" altLang="cs-CZ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Effective </a:t>
            </a: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August 1</a:t>
            </a:r>
            <a:r>
              <a:rPr lang="cs-CZ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st</a:t>
            </a: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, 2013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(amend</a:t>
            </a:r>
            <a:r>
              <a:rPr lang="cs-CZ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ments 2015, 2017, 2021, 2022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Minimum standard of victims’ rights </a:t>
            </a:r>
            <a:endParaRPr lang="cs-CZ" altLang="cs-CZ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Definition of a </a:t>
            </a:r>
            <a:r>
              <a:rPr lang="cs-CZ" altLang="cs-CZ" sz="2400" b="1" dirty="0">
                <a:cs typeface="Times New Roman" panose="02020603050405020304" pitchFamily="18" charset="0"/>
              </a:rPr>
              <a:t>V</a:t>
            </a:r>
            <a:r>
              <a:rPr lang="cs-CZ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ictim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 a person who </a:t>
            </a:r>
            <a:r>
              <a:rPr lang="cs-CZ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has been, or should have been injured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cs-CZ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or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has suffered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property or non-property damage or at whose expense the perpetrator </a:t>
            </a:r>
            <a:r>
              <a:rPr lang="cs-CZ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has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enriched him/herself as a result of a criminal offence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Secondary victims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- direct relatives to the victim who </a:t>
            </a:r>
            <a:r>
              <a:rPr lang="cs-CZ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has died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as a result of a criminal offence </a:t>
            </a: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- status of victim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Especially vulnerable victims –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special rights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Prohibition of discrimination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Polite and sensitive treatment</a:t>
            </a:r>
            <a:endParaRPr lang="cs-CZ" altLang="cs-CZ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Individual approach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to victims (gender, age, etc.)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Understandable information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by institutions provided to victims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Cooperation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among institutions</a:t>
            </a:r>
            <a:endParaRPr lang="cs-CZ" altLang="cs-CZ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819" y="1124744"/>
            <a:ext cx="8216188" cy="136082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Times New Roman" panose="02020603050405020304" pitchFamily="18" charset="0"/>
              </a:rPr>
              <a:t>Act </a:t>
            </a:r>
            <a:r>
              <a:rPr lang="cs-CZ" sz="3600" dirty="0">
                <a:latin typeface="+mn-lt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+mn-lt"/>
                <a:cs typeface="Times New Roman" panose="02020603050405020304" pitchFamily="18" charset="0"/>
              </a:rPr>
              <a:t>o. 45/2013 Coll., on Victims of</a:t>
            </a:r>
            <a:r>
              <a:rPr lang="cs-CZ" sz="3600" dirty="0">
                <a:latin typeface="+mn-lt"/>
                <a:cs typeface="Times New Roman" panose="02020603050405020304" pitchFamily="18" charset="0"/>
              </a:rPr>
              <a:t> Crime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906" y="2708920"/>
            <a:ext cx="8229600" cy="352839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Subject matter</a:t>
            </a:r>
            <a:endParaRPr lang="cs-CZ" altLang="cs-CZ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en-US" altLang="cs-CZ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Victims' rights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(not rights of the harmed party - Code of Criminal Procedure)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Financial aid for victims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(from the state)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Relationship between the state and organizations </a:t>
            </a:r>
            <a:r>
              <a:rPr lang="cs-CZ" altLang="cs-CZ" sz="2400" dirty="0">
                <a:cs typeface="Times New Roman" panose="02020603050405020304" pitchFamily="18" charset="0"/>
              </a:rPr>
              <a:t>providing assistence to </a:t>
            </a:r>
            <a:r>
              <a:rPr lang="en-US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victims -&gt; specified in the </a:t>
            </a: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Register of Providers of </a:t>
            </a:r>
            <a:r>
              <a:rPr lang="cs-CZ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V</a:t>
            </a: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ictim </a:t>
            </a:r>
            <a:r>
              <a:rPr lang="cs-CZ" altLang="cs-CZ" sz="2400" b="1" dirty="0">
                <a:cs typeface="Times New Roman" panose="02020603050405020304" pitchFamily="18" charset="0"/>
              </a:rPr>
              <a:t>S</a:t>
            </a:r>
            <a:r>
              <a:rPr lang="en-US" alt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upport</a:t>
            </a:r>
            <a:endParaRPr 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3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906" y="1124744"/>
            <a:ext cx="8229600" cy="1144800"/>
          </a:xfrm>
        </p:spPr>
        <p:txBody>
          <a:bodyPr>
            <a:normAutofit/>
          </a:bodyPr>
          <a:lstStyle/>
          <a:p>
            <a:r>
              <a:rPr lang="en-US" altLang="cs-CZ" sz="3600" dirty="0">
                <a:latin typeface="+mn-lt"/>
                <a:cs typeface="Times New Roman" panose="02020603050405020304" pitchFamily="18" charset="0"/>
              </a:rPr>
              <a:t>Register of </a:t>
            </a:r>
            <a:r>
              <a:rPr lang="cs-CZ" altLang="cs-CZ" sz="3600" dirty="0">
                <a:latin typeface="+mn-lt"/>
                <a:cs typeface="Times New Roman" panose="02020603050405020304" pitchFamily="18" charset="0"/>
              </a:rPr>
              <a:t>Victim Support Providers</a:t>
            </a:r>
            <a:endParaRPr lang="cs-CZ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906" y="2232768"/>
            <a:ext cx="8229600" cy="40324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Accreditation by the Ministry of Justice:</a:t>
            </a:r>
            <a:endParaRPr lang="en-US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roviders of social services</a:t>
            </a:r>
            <a:r>
              <a:rPr 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(psychological / social counseling)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ccredited providers of legal information or restorative programmes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Lawyers</a:t>
            </a:r>
            <a:r>
              <a:rPr 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(legal assistance)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entres of the Probation and Mediation Service</a:t>
            </a:r>
            <a:endParaRPr lang="cs-CZ" sz="24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cs-CZ" sz="2400" dirty="0">
                <a:cs typeface="Times New Roman" panose="02020603050405020304" pitchFamily="18" charset="0"/>
              </a:rPr>
              <a:t>In Prachatice region: 1/2/17(1)/1</a:t>
            </a:r>
          </a:p>
          <a:p>
            <a:pPr marL="457200" lvl="1" indent="0">
              <a:buNone/>
              <a:defRPr/>
            </a:pPr>
            <a:r>
              <a:rPr lang="cs-CZ" sz="2400" dirty="0">
                <a:cs typeface="Times New Roman" panose="02020603050405020304" pitchFamily="18" charset="0"/>
                <a:hlinkClick r:id="rId3"/>
              </a:rPr>
              <a:t>https://otc.justice.cz/verejne/seznam.jsf</a:t>
            </a:r>
            <a:endParaRPr 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1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/>
          </a:bodyPr>
          <a:lstStyle/>
          <a:p>
            <a:r>
              <a:rPr lang="cs-CZ" altLang="cs-CZ" sz="3600" dirty="0">
                <a:latin typeface="+mn-lt"/>
                <a:cs typeface="Times New Roman" panose="02020603050405020304" pitchFamily="18" charset="0"/>
              </a:rPr>
              <a:t>Victim </a:t>
            </a:r>
            <a:r>
              <a:rPr lang="en-US" altLang="cs-CZ" sz="3600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cs-CZ" altLang="cs-CZ" sz="3600" dirty="0">
                <a:latin typeface="+mn-lt"/>
                <a:cs typeface="Times New Roman" panose="02020603050405020304" pitchFamily="18" charset="0"/>
              </a:rPr>
              <a:t>upport - </a:t>
            </a:r>
            <a:r>
              <a:rPr lang="en-US" altLang="cs-CZ" sz="3600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cs-CZ" altLang="cs-CZ" sz="3600" dirty="0">
                <a:latin typeface="+mn-lt"/>
                <a:cs typeface="Times New Roman" panose="02020603050405020304" pitchFamily="18" charset="0"/>
              </a:rPr>
              <a:t>urrent </a:t>
            </a:r>
            <a:r>
              <a:rPr lang="en-US" altLang="cs-CZ" sz="3600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cs-CZ" altLang="cs-CZ" sz="3600" dirty="0">
                <a:latin typeface="+mn-lt"/>
                <a:cs typeface="Times New Roman" panose="02020603050405020304" pitchFamily="18" charset="0"/>
              </a:rPr>
              <a:t>ituation</a:t>
            </a:r>
            <a:endParaRPr lang="cs-CZ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37626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Improving situation (due to </a:t>
            </a:r>
            <a:r>
              <a:rPr lang="cs-CZ" sz="2800" dirty="0">
                <a:cs typeface="Times New Roman" panose="02020603050405020304" pitchFamily="18" charset="0"/>
              </a:rPr>
              <a:t>EU Directive/</a:t>
            </a:r>
            <a:r>
              <a:rPr lang="cs-CZ" sz="2800" dirty="0">
                <a:solidFill>
                  <a:schemeClr val="tx1"/>
                </a:solidFill>
                <a:cs typeface="Times New Roman" panose="02020603050405020304" pitchFamily="18" charset="0"/>
              </a:rPr>
              <a:t>Act on Victims)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Mostly NGO</a:t>
            </a:r>
            <a:r>
              <a:rPr lang="cs-CZ" sz="2800" dirty="0">
                <a:solidFill>
                  <a:schemeClr val="tx1"/>
                </a:solidFill>
                <a:cs typeface="Times New Roman" panose="02020603050405020304" pitchFamily="18" charset="0"/>
              </a:rPr>
              <a:t>s (Act No. 108/2006 Coll., on Social Services)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Special focus 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67B611C-9C3B-4B49-B7F8-6C8A53531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52600"/>
            <a:ext cx="8229600" cy="16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5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28776"/>
          </a:xfrm>
        </p:spPr>
        <p:txBody>
          <a:bodyPr>
            <a:normAutofit/>
          </a:bodyPr>
          <a:lstStyle/>
          <a:p>
            <a:r>
              <a:rPr lang="cs-CZ" altLang="cs-CZ" sz="3600" dirty="0">
                <a:latin typeface="+mn-lt"/>
                <a:cs typeface="Times New Roman" panose="02020603050405020304" pitchFamily="18" charset="0"/>
              </a:rPr>
              <a:t>Victim </a:t>
            </a:r>
            <a:r>
              <a:rPr lang="en-US" altLang="cs-CZ" sz="3600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cs-CZ" altLang="cs-CZ" sz="3600" dirty="0">
                <a:latin typeface="+mn-lt"/>
                <a:cs typeface="Times New Roman" panose="02020603050405020304" pitchFamily="18" charset="0"/>
              </a:rPr>
              <a:t>upport - </a:t>
            </a:r>
            <a:r>
              <a:rPr lang="en-US" altLang="cs-CZ" sz="3600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cs-CZ" altLang="cs-CZ" sz="3600" dirty="0">
                <a:latin typeface="+mn-lt"/>
                <a:cs typeface="Times New Roman" panose="02020603050405020304" pitchFamily="18" charset="0"/>
              </a:rPr>
              <a:t>urrent </a:t>
            </a:r>
            <a:r>
              <a:rPr lang="en-US" altLang="cs-CZ" sz="3600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cs-CZ" altLang="cs-CZ" sz="3600" dirty="0">
                <a:latin typeface="+mn-lt"/>
                <a:cs typeface="Times New Roman" panose="02020603050405020304" pitchFamily="18" charset="0"/>
              </a:rPr>
              <a:t>ituation</a:t>
            </a:r>
            <a:endParaRPr lang="cs-CZ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67904AA-2203-4E38-AC8C-76973D53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30104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Times New Roman" panose="02020603050405020304" pitchFamily="18" charset="0"/>
              </a:rPr>
              <a:t>NONSTOP </a:t>
            </a:r>
            <a:r>
              <a:rPr lang="cs-CZ" sz="2400" dirty="0">
                <a:cs typeface="Times New Roman" panose="02020603050405020304" pitchFamily="18" charset="0"/>
              </a:rPr>
              <a:t>HELP</a:t>
            </a:r>
            <a:r>
              <a:rPr lang="en-US" sz="2400" dirty="0">
                <a:cs typeface="Times New Roman" panose="02020603050405020304" pitchFamily="18" charset="0"/>
              </a:rPr>
              <a:t>LINE -  116 006</a:t>
            </a:r>
            <a:r>
              <a:rPr lang="cs-CZ" sz="2400" dirty="0">
                <a:cs typeface="Times New Roman" panose="02020603050405020304" pitchFamily="18" charset="0"/>
              </a:rPr>
              <a:t> (White Circle of Safety)</a:t>
            </a:r>
            <a:endParaRPr lang="cs-CZ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Free of charge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Availability of services (capacity, regional level)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Lack of awareness about victim support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Level </a:t>
            </a:r>
            <a:r>
              <a:rPr lang="cs-CZ" sz="2400" dirty="0">
                <a:cs typeface="Times New Roman" panose="02020603050405020304" pitchFamily="18" charset="0"/>
              </a:rPr>
              <a:t>o</a:t>
            </a: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f cooperation with law enforcement authorities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Role </a:t>
            </a:r>
            <a:r>
              <a:rPr lang="cs-CZ" sz="2400" dirty="0">
                <a:cs typeface="Times New Roman" panose="02020603050405020304" pitchFamily="18" charset="0"/>
              </a:rPr>
              <a:t>of</a:t>
            </a:r>
            <a:r>
              <a:rPr 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lawyers – limited free legal assistance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Problems with a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ward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ing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compensation</a:t>
            </a: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(failure to meet deadlines)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Right to information x too much information?</a:t>
            </a:r>
            <a:endParaRPr 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8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F4C45ED-B8C6-4710-BA8E-617600F8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" y="332656"/>
            <a:ext cx="9144000" cy="59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4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58C48CA-B451-4546-B6CE-9383FE3B4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1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343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844DD016A7514D84D68300B63BA430" ma:contentTypeVersion="13" ma:contentTypeDescription="Vytvoří nový dokument" ma:contentTypeScope="" ma:versionID="9f1ec69cf6405268c33b55c281577541">
  <xsd:schema xmlns:xsd="http://www.w3.org/2001/XMLSchema" xmlns:xs="http://www.w3.org/2001/XMLSchema" xmlns:p="http://schemas.microsoft.com/office/2006/metadata/properties" xmlns:ns2="144fe114-9981-43a6-94a2-8fba4cae9333" xmlns:ns3="e3ea345a-ba50-4a15-ab43-01d954e2610c" targetNamespace="http://schemas.microsoft.com/office/2006/metadata/properties" ma:root="true" ma:fieldsID="e810cbfd0fcc9a0b1d41e545969a82aa" ns2:_="" ns3:_="">
    <xsd:import namespace="144fe114-9981-43a6-94a2-8fba4cae9333"/>
    <xsd:import namespace="e3ea345a-ba50-4a15-ab43-01d954e261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fe114-9981-43a6-94a2-8fba4cae93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345a-ba50-4a15-ab43-01d954e26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229978-3E6D-46FF-887E-A4025D4FEAD1}"/>
</file>

<file path=customXml/itemProps2.xml><?xml version="1.0" encoding="utf-8"?>
<ds:datastoreItem xmlns:ds="http://schemas.openxmlformats.org/officeDocument/2006/customXml" ds:itemID="{C8A50C6A-2D74-405C-B9DC-BB1A056EA0E1}"/>
</file>

<file path=customXml/itemProps3.xml><?xml version="1.0" encoding="utf-8"?>
<ds:datastoreItem xmlns:ds="http://schemas.openxmlformats.org/officeDocument/2006/customXml" ds:itemID="{0234BDB8-01FC-4542-842C-4744D7DB3934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1073</Words>
  <Application>Microsoft Office PowerPoint</Application>
  <PresentationFormat>Předvádění na obrazovce (4:3)</PresentationFormat>
  <Paragraphs>110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Helvetica</vt:lpstr>
      <vt:lpstr>Times New Roman</vt:lpstr>
      <vt:lpstr>Wingdings</vt:lpstr>
      <vt:lpstr>Motiv systému Office</vt:lpstr>
      <vt:lpstr> Directive 2012/29/EU Victim Support System  in the Czech Republic </vt:lpstr>
      <vt:lpstr>Victim Support  - Development</vt:lpstr>
      <vt:lpstr>Act No. 45/2013 Coll., on Victims of Crime</vt:lpstr>
      <vt:lpstr>Act No. 45/2013 Coll., on Victims of Crime</vt:lpstr>
      <vt:lpstr>Register of Victim Support Providers</vt:lpstr>
      <vt:lpstr>Victim Support - Current Situation</vt:lpstr>
      <vt:lpstr>Victim Support - Current Situation</vt:lpstr>
      <vt:lpstr>Prezentace aplikace PowerPoint</vt:lpstr>
      <vt:lpstr>Prezentace aplikace PowerPoint</vt:lpstr>
      <vt:lpstr>Role of the Probation and Mediation Service  in Victim Support</vt:lpstr>
      <vt:lpstr>Safe Environment</vt:lpstr>
      <vt:lpstr>Crime Reporting</vt:lpstr>
      <vt:lpstr>Victim Support</vt:lpstr>
      <vt:lpstr>Victim Support</vt:lpstr>
      <vt:lpstr>Victims´ Groups</vt:lpstr>
      <vt:lpstr>Case Study</vt:lpstr>
      <vt:lpstr>Prezentace aplikace PowerPoint</vt:lpstr>
      <vt:lpstr>Thank you for your attention.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NADPIS</dc:title>
  <dc:creator>Jakešová Miroslava</dc:creator>
  <cp:lastModifiedBy>Jakešová Miroslava</cp:lastModifiedBy>
  <cp:revision>98</cp:revision>
  <dcterms:created xsi:type="dcterms:W3CDTF">2020-09-03T11:00:26Z</dcterms:created>
  <dcterms:modified xsi:type="dcterms:W3CDTF">2022-03-01T17:50:52Z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0x01010057844DD016A7514D84D68300B63BA430</vt:lpwstr>
  </property>
</Properties>
</file>