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67" r:id="rId3"/>
    <p:sldId id="272" r:id="rId4"/>
    <p:sldId id="270" r:id="rId5"/>
    <p:sldId id="263" r:id="rId6"/>
    <p:sldId id="264" r:id="rId7"/>
    <p:sldId id="265" r:id="rId8"/>
    <p:sldId id="269" r:id="rId9"/>
    <p:sldId id="271" r:id="rId10"/>
    <p:sldId id="273" r:id="rId11"/>
  </p:sldIdLst>
  <p:sldSz cx="9144000" cy="5715000" type="screen16x10"/>
  <p:notesSz cx="6797675" cy="9926638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8">
          <p15:clr>
            <a:srgbClr val="A4A3A4"/>
          </p15:clr>
        </p15:guide>
        <p15:guide id="2" pos="396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oijsen Gabriella /HK" initials="BG/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82788" autoAdjust="0"/>
  </p:normalViewPr>
  <p:slideViewPr>
    <p:cSldViewPr>
      <p:cViewPr varScale="1">
        <p:scale>
          <a:sx n="80" d="100"/>
          <a:sy n="80" d="100"/>
        </p:scale>
        <p:origin x="918" y="78"/>
      </p:cViewPr>
      <p:guideLst>
        <p:guide orient="horz" pos="818"/>
        <p:guide pos="39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18BC8-4F35-4308-875B-8C7B5E39556A}" type="datetimeFigureOut">
              <a:rPr lang="sv-SE" smtClean="0"/>
              <a:t>2022-03-02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FBE4C-4B05-4DD8-880B-6FE70C13B4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4284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845D9-C25B-4CB3-A089-ABBC407A017D}" type="datetimeFigureOut">
              <a:rPr lang="sv-SE" smtClean="0"/>
              <a:t>2022-03-02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44538"/>
            <a:ext cx="59563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B3BFC-BD35-41FE-940B-4DBDFDEE1B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202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EB0C3EB-9130-4A55-884C-AFE36DB2DB97}" type="slidenum">
              <a:rPr lang="sv-SE" altLang="sv-SE"/>
              <a:pPr eaLnBrk="1" hangingPunct="1">
                <a:spcBef>
                  <a:spcPct val="0"/>
                </a:spcBef>
              </a:pPr>
              <a:t>4</a:t>
            </a:fld>
            <a:endParaRPr lang="sv-SE" altLang="sv-SE"/>
          </a:p>
        </p:txBody>
      </p:sp>
      <p:sp>
        <p:nvSpPr>
          <p:cNvPr id="126979" name="Rectangle 7"/>
          <p:cNvSpPr txBox="1">
            <a:spLocks noGrp="1" noChangeArrowheads="1"/>
          </p:cNvSpPr>
          <p:nvPr/>
        </p:nvSpPr>
        <p:spPr bwMode="auto">
          <a:xfrm>
            <a:off x="3852016" y="10195484"/>
            <a:ext cx="2851247" cy="580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0049F9C-88F1-4805-A2A4-AA6C34BD4787}" type="slidenum">
              <a:rPr lang="sv-SE" altLang="sv-SE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sv-SE" altLang="sv-SE">
              <a:latin typeface="Times New Roman" panose="02020603050405020304" pitchFamily="18" charset="0"/>
            </a:endParaRPr>
          </a:p>
        </p:txBody>
      </p:sp>
      <p:sp>
        <p:nvSpPr>
          <p:cNvPr id="1269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2875" y="828675"/>
            <a:ext cx="6497638" cy="4062413"/>
          </a:xfrm>
          <a:ln/>
        </p:spPr>
      </p:sp>
      <p:sp>
        <p:nvSpPr>
          <p:cNvPr id="1269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240" y="5139104"/>
            <a:ext cx="4931461" cy="4808215"/>
          </a:xfrm>
          <a:noFill/>
        </p:spPr>
        <p:txBody>
          <a:bodyPr lIns="91431" tIns="45715" rIns="91431" bIns="45715"/>
          <a:lstStyle/>
          <a:p>
            <a:pPr eaLnBrk="1" hangingPunct="1">
              <a:spcBef>
                <a:spcPct val="0"/>
              </a:spcBef>
            </a:pPr>
            <a:r>
              <a:rPr lang="sv-SE" altLang="sv-SE" smtClean="0">
                <a:latin typeface="Arial" panose="020B0604020202020204" pitchFamily="34" charset="0"/>
              </a:rPr>
              <a:t>Kommersiella aspekten kan bidra till än större skamkänslor </a:t>
            </a:r>
          </a:p>
        </p:txBody>
      </p:sp>
    </p:spTree>
    <p:extLst>
      <p:ext uri="{BB962C8B-B14F-4D97-AF65-F5344CB8AC3E}">
        <p14:creationId xmlns:p14="http://schemas.microsoft.com/office/powerpoint/2010/main" val="1327878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sv-SE" altLang="sv-SE" smtClean="0">
                <a:latin typeface="Arial" panose="020B0604020202020204" pitchFamily="34" charset="0"/>
              </a:rPr>
              <a:t>Ur boken:</a:t>
            </a:r>
          </a:p>
          <a:p>
            <a:r>
              <a:rPr lang="sv-SE" altLang="sv-SE" b="1" smtClean="0">
                <a:latin typeface="Arial" panose="020B0604020202020204" pitchFamily="34" charset="0"/>
              </a:rPr>
              <a:t>Personutredningen</a:t>
            </a:r>
            <a:r>
              <a:rPr lang="sv-SE" altLang="sv-SE" smtClean="0">
                <a:latin typeface="Arial" panose="020B0604020202020204" pitchFamily="34" charset="0"/>
              </a:rPr>
              <a:t> är av stor betydelse för domstolens val av påföljd samt</a:t>
            </a:r>
          </a:p>
          <a:p>
            <a:r>
              <a:rPr lang="sv-SE" altLang="sv-SE" smtClean="0">
                <a:latin typeface="Arial" panose="020B0604020202020204" pitchFamily="34" charset="0"/>
              </a:rPr>
              <a:t>för innehåll och planering av klientens verkställighet. Kriminalvården ska</a:t>
            </a:r>
          </a:p>
          <a:p>
            <a:r>
              <a:rPr lang="sv-SE" altLang="sv-SE" smtClean="0">
                <a:latin typeface="Arial" panose="020B0604020202020204" pitchFamily="34" charset="0"/>
              </a:rPr>
              <a:t>redan på personutredningsstadiet väga in risker för fortsatt eller förnyad</a:t>
            </a:r>
          </a:p>
          <a:p>
            <a:r>
              <a:rPr lang="sv-SE" altLang="sv-SE" smtClean="0">
                <a:latin typeface="Arial" panose="020B0604020202020204" pitchFamily="34" charset="0"/>
              </a:rPr>
              <a:t>brottslighet. Frivården bör därför beakta den dömdes sociala situation</a:t>
            </a:r>
          </a:p>
          <a:p>
            <a:r>
              <a:rPr lang="sv-SE" altLang="sv-SE" smtClean="0">
                <a:latin typeface="Arial" panose="020B0604020202020204" pitchFamily="34" charset="0"/>
              </a:rPr>
              <a:t>såsom boendeförhållanden utifrån risken för återfall i brott. Att föreslå en</a:t>
            </a:r>
          </a:p>
          <a:p>
            <a:r>
              <a:rPr lang="sv-SE" altLang="sv-SE" smtClean="0">
                <a:latin typeface="Arial" panose="020B0604020202020204" pitchFamily="34" charset="0"/>
              </a:rPr>
              <a:t>frivårdspåföljd för en relationsvåldsdömd klient som bedömts ha hög risk</a:t>
            </a:r>
          </a:p>
          <a:p>
            <a:r>
              <a:rPr lang="sv-SE" altLang="sv-SE" smtClean="0">
                <a:latin typeface="Arial" panose="020B0604020202020204" pitchFamily="34" charset="0"/>
              </a:rPr>
              <a:t>för återfall i partnervåld och som avser att dela bostad med brottsoffret</a:t>
            </a:r>
          </a:p>
          <a:p>
            <a:r>
              <a:rPr lang="sv-SE" altLang="sv-SE" smtClean="0">
                <a:latin typeface="Arial" panose="020B0604020202020204" pitchFamily="34" charset="0"/>
              </a:rPr>
              <a:t>kan därför vara tveksamt.</a:t>
            </a:r>
          </a:p>
          <a:p>
            <a:endParaRPr lang="sv-SE" altLang="sv-SE" smtClean="0">
              <a:latin typeface="Arial" panose="020B0604020202020204" pitchFamily="34" charset="0"/>
            </a:endParaRPr>
          </a:p>
          <a:p>
            <a:r>
              <a:rPr lang="sv-SE" altLang="sv-SE" b="1" smtClean="0">
                <a:latin typeface="Arial" panose="020B0604020202020204" pitchFamily="34" charset="0"/>
              </a:rPr>
              <a:t>Strukturerade riskbedömningar</a:t>
            </a:r>
            <a:r>
              <a:rPr lang="sv-SE" altLang="sv-SE" smtClean="0">
                <a:latin typeface="Arial" panose="020B0604020202020204" pitchFamily="34" charset="0"/>
              </a:rPr>
              <a:t> (som inbegriper bedömning av både statiska och dynamiska riskfaktorer för återfall i den aktuella brottsligheten) är emellertid av stor vikt för målgrupperna då dessa utmynnar i förslag till riskhantering.</a:t>
            </a:r>
          </a:p>
          <a:p>
            <a:r>
              <a:rPr lang="sv-SE" altLang="sv-SE" smtClean="0">
                <a:latin typeface="Arial" panose="020B0604020202020204" pitchFamily="34" charset="0"/>
              </a:rPr>
              <a:t>Det är inte tillräckligt att bedöma risknivå – Kriminalvården har</a:t>
            </a:r>
          </a:p>
          <a:p>
            <a:r>
              <a:rPr lang="sv-SE" altLang="sv-SE" smtClean="0">
                <a:latin typeface="Arial" panose="020B0604020202020204" pitchFamily="34" charset="0"/>
              </a:rPr>
              <a:t>också ett ansvar för att ta hänsyn till bedömd risknivå och göra något</a:t>
            </a:r>
          </a:p>
          <a:p>
            <a:r>
              <a:rPr lang="sv-SE" altLang="sv-SE" smtClean="0">
                <a:latin typeface="Arial" panose="020B0604020202020204" pitchFamily="34" charset="0"/>
              </a:rPr>
              <a:t>åt de risker som identifieras. Att kartlägga klientens behov och föreslå</a:t>
            </a:r>
          </a:p>
          <a:p>
            <a:r>
              <a:rPr lang="sv-SE" altLang="sv-SE" smtClean="0">
                <a:latin typeface="Arial" panose="020B0604020202020204" pitchFamily="34" charset="0"/>
              </a:rPr>
              <a:t>konkreta och realistiska åtgärder i syfte att minska återfall i framtida våld</a:t>
            </a:r>
          </a:p>
          <a:p>
            <a:r>
              <a:rPr lang="sv-SE" altLang="sv-SE" smtClean="0">
                <a:latin typeface="Arial" panose="020B0604020202020204" pitchFamily="34" charset="0"/>
              </a:rPr>
              <a:t>är en av Kriminalvårdens viktigaste utmaningar.</a:t>
            </a:r>
          </a:p>
        </p:txBody>
      </p:sp>
    </p:spTree>
    <p:extLst>
      <p:ext uri="{BB962C8B-B14F-4D97-AF65-F5344CB8AC3E}">
        <p14:creationId xmlns:p14="http://schemas.microsoft.com/office/powerpoint/2010/main" val="2618932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B3BFC-BD35-41FE-940B-4DBDFDEE1B36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748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728802" y="1962000"/>
            <a:ext cx="7703999" cy="2160000"/>
          </a:xfrm>
        </p:spPr>
        <p:txBody>
          <a:bodyPr anchor="t" anchorCtr="0"/>
          <a:lstStyle>
            <a:lvl1pPr algn="l">
              <a:defRPr sz="4400" b="1" i="0" kern="600" baseline="0">
                <a:solidFill>
                  <a:srgbClr val="003D58"/>
                </a:solidFill>
                <a:latin typeface="Arial"/>
                <a:cs typeface="Arial"/>
              </a:defRPr>
            </a:lvl1pPr>
          </a:lstStyle>
          <a:p>
            <a:r>
              <a:rPr lang="sv-SE" dirty="0" smtClean="0"/>
              <a:t>Presentationens förstasida</a:t>
            </a:r>
            <a:br>
              <a:rPr lang="sv-SE" dirty="0" smtClean="0"/>
            </a:br>
            <a:r>
              <a:rPr lang="sv-SE" dirty="0" smtClean="0"/>
              <a:t>skriv rubrik här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 hasCustomPrompt="1"/>
          </p:nvPr>
        </p:nvSpPr>
        <p:spPr>
          <a:xfrm>
            <a:off x="728802" y="1698000"/>
            <a:ext cx="7703999" cy="300000"/>
          </a:xfrm>
        </p:spPr>
        <p:txBody>
          <a:bodyPr anchor="b" anchorCtr="0"/>
          <a:lstStyle>
            <a:lvl1pPr marL="0" indent="0">
              <a:lnSpc>
                <a:spcPct val="80000"/>
              </a:lnSpc>
              <a:spcBef>
                <a:spcPts val="500"/>
              </a:spcBef>
              <a:buNone/>
              <a:defRPr sz="1400" kern="600" cap="none" spc="0">
                <a:solidFill>
                  <a:srgbClr val="003D5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sv-SE" dirty="0" smtClean="0"/>
              <a:t>20xx-xx-xx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 hasCustomPrompt="1"/>
          </p:nvPr>
        </p:nvSpPr>
        <p:spPr>
          <a:xfrm>
            <a:off x="728802" y="4344000"/>
            <a:ext cx="7703999" cy="843000"/>
          </a:xfrm>
        </p:spPr>
        <p:txBody>
          <a:bodyPr/>
          <a:lstStyle>
            <a:lvl1pPr marL="0" indent="0">
              <a:lnSpc>
                <a:spcPct val="80000"/>
              </a:lnSpc>
              <a:spcBef>
                <a:spcPts val="500"/>
              </a:spcBef>
              <a:buNone/>
              <a:defRPr sz="1800" kern="600" cap="none" spc="0">
                <a:solidFill>
                  <a:srgbClr val="003D58"/>
                </a:solidFill>
                <a:latin typeface="Arial"/>
                <a:cs typeface="Arial"/>
              </a:defRPr>
            </a:lvl1pPr>
            <a:lvl2pPr marL="648000" indent="0">
              <a:buNone/>
              <a:defRPr/>
            </a:lvl2pPr>
            <a:lvl3pPr marL="1224000" indent="0">
              <a:buNone/>
              <a:defRPr/>
            </a:lvl3pPr>
            <a:lvl4pPr marL="1728000" indent="0">
              <a:buNone/>
              <a:defRPr/>
            </a:lvl4pPr>
            <a:lvl5pPr marL="2124000" indent="0">
              <a:buNone/>
              <a:defRPr/>
            </a:lvl5pPr>
          </a:lstStyle>
          <a:p>
            <a:pPr lvl="0"/>
            <a:r>
              <a:rPr lang="sv-SE" dirty="0" smtClean="0"/>
              <a:t>klicka här för att lägga till författare eller underrubrik</a:t>
            </a:r>
            <a:endParaRPr lang="sv-SE" dirty="0"/>
          </a:p>
        </p:txBody>
      </p:sp>
      <p:sp>
        <p:nvSpPr>
          <p:cNvPr id="7" name="Platshållare för sidfot 10"/>
          <p:cNvSpPr>
            <a:spLocks noGrp="1"/>
          </p:cNvSpPr>
          <p:nvPr>
            <p:ph type="ftr" sz="quarter" idx="3"/>
          </p:nvPr>
        </p:nvSpPr>
        <p:spPr>
          <a:xfrm>
            <a:off x="1346856" y="5310119"/>
            <a:ext cx="2503487" cy="129552"/>
          </a:xfrm>
          <a:prstGeom prst="rect">
            <a:avLst/>
          </a:prstGeom>
        </p:spPr>
        <p:txBody>
          <a:bodyPr vert="horz" lIns="91440" tIns="0" rIns="0" bIns="0" rtlCol="0" anchor="b" anchorCtr="0"/>
          <a:lstStyle>
            <a:lvl1pPr algn="l">
              <a:defRPr sz="1000" b="0" i="0" kern="100" cap="small" spc="0" baseline="0">
                <a:solidFill>
                  <a:srgbClr val="003D58"/>
                </a:solidFill>
                <a:latin typeface="Arial"/>
                <a:cs typeface="Arial"/>
              </a:defRPr>
            </a:lvl1pPr>
          </a:lstStyle>
          <a:p>
            <a:endParaRPr lang="sv-SE" dirty="0"/>
          </a:p>
        </p:txBody>
      </p:sp>
      <p:sp>
        <p:nvSpPr>
          <p:cNvPr id="10" name="Platshållare för bildnummer 11"/>
          <p:cNvSpPr>
            <a:spLocks noGrp="1"/>
          </p:cNvSpPr>
          <p:nvPr>
            <p:ph type="sldNum" sz="quarter" idx="4"/>
          </p:nvPr>
        </p:nvSpPr>
        <p:spPr>
          <a:xfrm>
            <a:off x="727201" y="5312687"/>
            <a:ext cx="619655" cy="133512"/>
          </a:xfrm>
          <a:prstGeom prst="rect">
            <a:avLst/>
          </a:prstGeom>
        </p:spPr>
        <p:txBody>
          <a:bodyPr vert="horz" lIns="91440" tIns="0" rIns="0" bIns="0" rtlCol="0" anchor="b" anchorCtr="0"/>
          <a:lstStyle>
            <a:lvl1pPr algn="l">
              <a:defRPr sz="1000" b="0" i="0" kern="100" cap="small" spc="0" baseline="0">
                <a:solidFill>
                  <a:srgbClr val="003D58"/>
                </a:solidFill>
                <a:latin typeface="Arial"/>
                <a:cs typeface="Arial"/>
              </a:defRPr>
            </a:lvl1pPr>
          </a:lstStyle>
          <a:p>
            <a:fld id="{74BBEAD7-53CB-7440-A3D2-9E178126490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06212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,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Arial"/>
                <a:cs typeface="Arial"/>
              </a:defRPr>
            </a:lvl1pPr>
            <a:lvl2pPr>
              <a:defRPr>
                <a:solidFill>
                  <a:schemeClr val="tx2"/>
                </a:solidFill>
                <a:latin typeface="Arial"/>
                <a:cs typeface="Arial"/>
              </a:defRPr>
            </a:lvl2pPr>
            <a:lvl3pPr>
              <a:defRPr>
                <a:solidFill>
                  <a:schemeClr val="tx2"/>
                </a:solidFill>
                <a:latin typeface="Arial"/>
                <a:cs typeface="Arial"/>
              </a:defRPr>
            </a:lvl3pPr>
            <a:lvl4pPr>
              <a:defRPr>
                <a:solidFill>
                  <a:schemeClr val="tx2"/>
                </a:solidFill>
                <a:latin typeface="Arial"/>
                <a:cs typeface="Arial"/>
              </a:defRPr>
            </a:lvl4pPr>
            <a:lvl5pPr>
              <a:defRPr>
                <a:solidFill>
                  <a:schemeClr val="tx2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9" name="Platshållare för sidfot 10"/>
          <p:cNvSpPr>
            <a:spLocks noGrp="1"/>
          </p:cNvSpPr>
          <p:nvPr>
            <p:ph type="ftr" sz="quarter" idx="3"/>
          </p:nvPr>
        </p:nvSpPr>
        <p:spPr>
          <a:xfrm>
            <a:off x="1346856" y="5310119"/>
            <a:ext cx="2503487" cy="129552"/>
          </a:xfrm>
          <a:prstGeom prst="rect">
            <a:avLst/>
          </a:prstGeom>
        </p:spPr>
        <p:txBody>
          <a:bodyPr vert="horz" lIns="91440" tIns="0" rIns="0" bIns="0" rtlCol="0" anchor="b" anchorCtr="0"/>
          <a:lstStyle>
            <a:lvl1pPr algn="l">
              <a:defRPr sz="1000" b="0" i="0" kern="100" cap="small" spc="0" baseline="0">
                <a:solidFill>
                  <a:srgbClr val="003D58"/>
                </a:solidFill>
                <a:latin typeface="Arial"/>
                <a:cs typeface="Arial"/>
              </a:defRPr>
            </a:lvl1pPr>
          </a:lstStyle>
          <a:p>
            <a:endParaRPr lang="sv-SE" dirty="0"/>
          </a:p>
        </p:txBody>
      </p:sp>
      <p:sp>
        <p:nvSpPr>
          <p:cNvPr id="20" name="Platshållare för bildnummer 11"/>
          <p:cNvSpPr>
            <a:spLocks noGrp="1"/>
          </p:cNvSpPr>
          <p:nvPr>
            <p:ph type="sldNum" sz="quarter" idx="4"/>
          </p:nvPr>
        </p:nvSpPr>
        <p:spPr>
          <a:xfrm>
            <a:off x="727201" y="5312687"/>
            <a:ext cx="619655" cy="133512"/>
          </a:xfrm>
          <a:prstGeom prst="rect">
            <a:avLst/>
          </a:prstGeom>
        </p:spPr>
        <p:txBody>
          <a:bodyPr vert="horz" lIns="91440" tIns="0" rIns="0" bIns="0" rtlCol="0" anchor="b" anchorCtr="0"/>
          <a:lstStyle>
            <a:lvl1pPr algn="l">
              <a:defRPr sz="1000" b="0" i="0" kern="100" cap="small" spc="0" baseline="0">
                <a:solidFill>
                  <a:srgbClr val="003D58"/>
                </a:solidFill>
                <a:latin typeface="Arial"/>
                <a:cs typeface="Arial"/>
              </a:defRPr>
            </a:lvl1pPr>
          </a:lstStyle>
          <a:p>
            <a:fld id="{74BBEAD7-53CB-7440-A3D2-9E178126490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8679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27200" y="1962000"/>
            <a:ext cx="7705600" cy="2160000"/>
          </a:xfrm>
        </p:spPr>
        <p:txBody>
          <a:bodyPr anchor="t"/>
          <a:lstStyle>
            <a:lvl1pPr algn="l">
              <a:defRPr sz="4400" b="1" i="0" kern="600" cap="none" baseline="0">
                <a:solidFill>
                  <a:srgbClr val="003D58"/>
                </a:solidFill>
                <a:latin typeface="Arial"/>
                <a:cs typeface="Arial"/>
              </a:defRPr>
            </a:lvl1pPr>
          </a:lstStyle>
          <a:p>
            <a:r>
              <a:rPr lang="sv-SE" dirty="0" smtClean="0"/>
              <a:t>Kapitelsida</a:t>
            </a:r>
            <a:endParaRPr lang="sv-SE" dirty="0"/>
          </a:p>
        </p:txBody>
      </p:sp>
      <p:sp>
        <p:nvSpPr>
          <p:cNvPr id="18" name="Platshållare för sidfot 10"/>
          <p:cNvSpPr>
            <a:spLocks noGrp="1"/>
          </p:cNvSpPr>
          <p:nvPr>
            <p:ph type="ftr" sz="quarter" idx="3"/>
          </p:nvPr>
        </p:nvSpPr>
        <p:spPr>
          <a:xfrm>
            <a:off x="1346856" y="5310119"/>
            <a:ext cx="2503487" cy="129552"/>
          </a:xfrm>
          <a:prstGeom prst="rect">
            <a:avLst/>
          </a:prstGeom>
        </p:spPr>
        <p:txBody>
          <a:bodyPr vert="horz" lIns="91440" tIns="0" rIns="0" bIns="0" rtlCol="0" anchor="b" anchorCtr="0"/>
          <a:lstStyle>
            <a:lvl1pPr algn="l">
              <a:defRPr sz="1000" b="0" i="0" kern="100" cap="small" spc="0" baseline="0">
                <a:solidFill>
                  <a:srgbClr val="003D58"/>
                </a:solidFill>
                <a:latin typeface="Arial"/>
                <a:cs typeface="Arial"/>
              </a:defRPr>
            </a:lvl1pPr>
          </a:lstStyle>
          <a:p>
            <a:endParaRPr lang="sv-SE" dirty="0"/>
          </a:p>
        </p:txBody>
      </p:sp>
      <p:sp>
        <p:nvSpPr>
          <p:cNvPr id="19" name="Platshållare för bildnummer 11"/>
          <p:cNvSpPr>
            <a:spLocks noGrp="1"/>
          </p:cNvSpPr>
          <p:nvPr>
            <p:ph type="sldNum" sz="quarter" idx="4"/>
          </p:nvPr>
        </p:nvSpPr>
        <p:spPr>
          <a:xfrm>
            <a:off x="727201" y="5312687"/>
            <a:ext cx="619655" cy="133512"/>
          </a:xfrm>
          <a:prstGeom prst="rect">
            <a:avLst/>
          </a:prstGeom>
        </p:spPr>
        <p:txBody>
          <a:bodyPr vert="horz" lIns="91440" tIns="0" rIns="0" bIns="0" rtlCol="0" anchor="b" anchorCtr="0"/>
          <a:lstStyle>
            <a:lvl1pPr algn="l">
              <a:defRPr sz="1000" b="0" i="0" kern="100" cap="small" spc="0" baseline="0">
                <a:solidFill>
                  <a:srgbClr val="003D58"/>
                </a:solidFill>
                <a:latin typeface="Arial"/>
                <a:cs typeface="Arial"/>
              </a:defRPr>
            </a:lvl1pPr>
          </a:lstStyle>
          <a:p>
            <a:fld id="{74BBEAD7-53CB-7440-A3D2-9E178126490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9839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2303536" y="1677503"/>
            <a:ext cx="6119998" cy="3450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+mj-lt"/>
              <a:buNone/>
              <a:defRPr sz="1400" kern="800" cap="none" spc="0">
                <a:solidFill>
                  <a:srgbClr val="003D58"/>
                </a:solidFill>
                <a:latin typeface="Arial"/>
                <a:cs typeface="Arial"/>
              </a:defRPr>
            </a:lvl1pPr>
            <a:lvl2pPr marL="414000" indent="0">
              <a:buFont typeface="+mj-lt"/>
              <a:buNone/>
              <a:defRPr kern="1200" cap="small" spc="100">
                <a:solidFill>
                  <a:schemeClr val="accent2"/>
                </a:solidFill>
                <a:latin typeface="Trade Gothic LT Std Bold No. 2"/>
              </a:defRPr>
            </a:lvl2pPr>
            <a:lvl3pPr marL="792000" indent="0">
              <a:buFont typeface="+mj-lt"/>
              <a:buNone/>
              <a:defRPr kern="1200" cap="small" spc="100">
                <a:solidFill>
                  <a:schemeClr val="accent2"/>
                </a:solidFill>
                <a:latin typeface="Trade Gothic LT Std Bold No. 2"/>
              </a:defRPr>
            </a:lvl3pPr>
            <a:lvl4pPr marL="1116000" indent="0">
              <a:buFont typeface="+mj-lt"/>
              <a:buNone/>
              <a:defRPr kern="1200" cap="small" spc="100">
                <a:solidFill>
                  <a:schemeClr val="accent2"/>
                </a:solidFill>
                <a:latin typeface="Trade Gothic LT Std Bold No. 2"/>
              </a:defRPr>
            </a:lvl4pPr>
            <a:lvl5pPr marL="1404000" indent="0">
              <a:buFont typeface="+mj-lt"/>
              <a:buNone/>
              <a:defRPr kern="1200" cap="small" spc="100">
                <a:solidFill>
                  <a:schemeClr val="accent2"/>
                </a:solidFill>
                <a:latin typeface="Trade Gothic LT Std Bold No. 2"/>
              </a:defRPr>
            </a:lvl5pPr>
          </a:lstStyle>
          <a:p>
            <a:pPr lvl="0"/>
            <a:r>
              <a:rPr lang="sv-SE" dirty="0" smtClean="0"/>
              <a:t>Innehållsförteckning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727199" y="1677503"/>
            <a:ext cx="1260000" cy="3450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  <a:defRPr sz="1400" kern="500" cap="none" spc="0" baseline="0">
                <a:solidFill>
                  <a:srgbClr val="003D58"/>
                </a:solidFill>
                <a:latin typeface="Arial"/>
                <a:cs typeface="Arial"/>
              </a:defRPr>
            </a:lvl1pPr>
            <a:lvl2pPr marL="648000" indent="0">
              <a:buNone/>
              <a:defRPr sz="1000" kern="600" cap="small" baseline="0">
                <a:solidFill>
                  <a:schemeClr val="accent2"/>
                </a:solidFill>
                <a:latin typeface="Trade Gothic LT Std Bold No. 2"/>
              </a:defRPr>
            </a:lvl2pPr>
            <a:lvl3pPr marL="1224000" indent="0">
              <a:buNone/>
              <a:defRPr sz="1000" kern="600" cap="small" baseline="0">
                <a:solidFill>
                  <a:schemeClr val="accent2"/>
                </a:solidFill>
                <a:latin typeface="Trade Gothic LT Std Bold No. 2"/>
              </a:defRPr>
            </a:lvl3pPr>
            <a:lvl4pPr marL="1728000" indent="0">
              <a:buNone/>
              <a:defRPr sz="1000" kern="600" cap="small" baseline="0">
                <a:solidFill>
                  <a:schemeClr val="accent2"/>
                </a:solidFill>
                <a:latin typeface="Trade Gothic LT Std Bold No. 2"/>
              </a:defRPr>
            </a:lvl4pPr>
            <a:lvl5pPr marL="2124000" indent="0">
              <a:buNone/>
              <a:defRPr sz="1000" kern="600" cap="small" baseline="0">
                <a:solidFill>
                  <a:schemeClr val="accent2"/>
                </a:solidFill>
                <a:latin typeface="Trade Gothic LT Std Bold No. 2"/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rubrik 1"/>
          <p:cNvSpPr>
            <a:spLocks noGrp="1"/>
          </p:cNvSpPr>
          <p:nvPr>
            <p:ph type="title"/>
          </p:nvPr>
        </p:nvSpPr>
        <p:spPr>
          <a:xfrm>
            <a:off x="727204" y="360000"/>
            <a:ext cx="6982416" cy="90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defRPr>
                <a:solidFill>
                  <a:srgbClr val="003D58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21" name="Platshållare för sidfot 10"/>
          <p:cNvSpPr>
            <a:spLocks noGrp="1"/>
          </p:cNvSpPr>
          <p:nvPr>
            <p:ph type="ftr" sz="quarter" idx="3"/>
          </p:nvPr>
        </p:nvSpPr>
        <p:spPr>
          <a:xfrm>
            <a:off x="1346856" y="5310119"/>
            <a:ext cx="2503487" cy="129552"/>
          </a:xfrm>
          <a:prstGeom prst="rect">
            <a:avLst/>
          </a:prstGeom>
        </p:spPr>
        <p:txBody>
          <a:bodyPr vert="horz" lIns="91440" tIns="0" rIns="0" bIns="0" rtlCol="0" anchor="b" anchorCtr="0"/>
          <a:lstStyle>
            <a:lvl1pPr algn="l">
              <a:defRPr sz="1000" b="0" i="0" kern="100" cap="small" spc="0" baseline="0">
                <a:solidFill>
                  <a:srgbClr val="003D58"/>
                </a:solidFill>
                <a:latin typeface="Arial"/>
                <a:cs typeface="Arial"/>
              </a:defRPr>
            </a:lvl1pPr>
          </a:lstStyle>
          <a:p>
            <a:endParaRPr lang="sv-SE" dirty="0"/>
          </a:p>
        </p:txBody>
      </p:sp>
      <p:sp>
        <p:nvSpPr>
          <p:cNvPr id="22" name="Platshållare för bildnummer 11"/>
          <p:cNvSpPr>
            <a:spLocks noGrp="1"/>
          </p:cNvSpPr>
          <p:nvPr>
            <p:ph type="sldNum" sz="quarter" idx="4"/>
          </p:nvPr>
        </p:nvSpPr>
        <p:spPr>
          <a:xfrm>
            <a:off x="727201" y="5312687"/>
            <a:ext cx="619655" cy="133512"/>
          </a:xfrm>
          <a:prstGeom prst="rect">
            <a:avLst/>
          </a:prstGeom>
        </p:spPr>
        <p:txBody>
          <a:bodyPr vert="horz" lIns="91440" tIns="0" rIns="0" bIns="0" rtlCol="0" anchor="b" anchorCtr="0"/>
          <a:lstStyle>
            <a:lvl1pPr algn="l">
              <a:defRPr sz="1000" b="0" i="0" kern="100" cap="small" spc="0" baseline="0">
                <a:solidFill>
                  <a:srgbClr val="003D58"/>
                </a:solidFill>
                <a:latin typeface="Arial"/>
                <a:cs typeface="Arial"/>
              </a:defRPr>
            </a:lvl1pPr>
          </a:lstStyle>
          <a:p>
            <a:fld id="{74BBEAD7-53CB-7440-A3D2-9E178126490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1538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/>
          <p:cNvSpPr>
            <a:spLocks noGrp="1"/>
          </p:cNvSpPr>
          <p:nvPr>
            <p:ph sz="quarter" idx="12"/>
          </p:nvPr>
        </p:nvSpPr>
        <p:spPr>
          <a:xfrm>
            <a:off x="718800" y="1614000"/>
            <a:ext cx="3708000" cy="3431646"/>
          </a:xfrm>
        </p:spPr>
        <p:txBody>
          <a:bodyPr/>
          <a:lstStyle>
            <a:lvl1pPr marL="360000" indent="-360000">
              <a:spcBef>
                <a:spcPts val="1000"/>
              </a:spcBef>
              <a:defRPr sz="2000" baseline="0">
                <a:solidFill>
                  <a:srgbClr val="003D58"/>
                </a:solidFill>
              </a:defRPr>
            </a:lvl1pPr>
            <a:lvl2pPr marL="864000" indent="-360000">
              <a:spcBef>
                <a:spcPts val="800"/>
              </a:spcBef>
              <a:defRPr sz="1600">
                <a:solidFill>
                  <a:srgbClr val="003D58"/>
                </a:solidFill>
              </a:defRPr>
            </a:lvl2pPr>
            <a:lvl3pPr marL="1152000" indent="-288000">
              <a:spcBef>
                <a:spcPts val="800"/>
              </a:spcBef>
              <a:defRPr sz="1400" baseline="0">
                <a:solidFill>
                  <a:srgbClr val="003D58"/>
                </a:solidFill>
              </a:defRPr>
            </a:lvl3pPr>
            <a:lvl4pPr marL="1476000" indent="-288000">
              <a:spcBef>
                <a:spcPts val="600"/>
              </a:spcBef>
              <a:defRPr sz="1200" baseline="0">
                <a:solidFill>
                  <a:srgbClr val="003D58"/>
                </a:solidFill>
              </a:defRPr>
            </a:lvl4pPr>
            <a:lvl5pPr marL="1692000" indent="-216000">
              <a:spcBef>
                <a:spcPts val="600"/>
              </a:spcBef>
              <a:defRPr sz="1000" baseline="0">
                <a:solidFill>
                  <a:srgbClr val="003D58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7206" y="360000"/>
            <a:ext cx="6985591" cy="900000"/>
          </a:xfrm>
        </p:spPr>
        <p:txBody>
          <a:bodyPr/>
          <a:lstStyle>
            <a:lvl1pPr>
              <a:defRPr>
                <a:solidFill>
                  <a:srgbClr val="003D58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8" name="Platshållare för innehåll 2"/>
          <p:cNvSpPr>
            <a:spLocks noGrp="1"/>
          </p:cNvSpPr>
          <p:nvPr>
            <p:ph sz="half" idx="10"/>
          </p:nvPr>
        </p:nvSpPr>
        <p:spPr>
          <a:xfrm>
            <a:off x="4724800" y="1614000"/>
            <a:ext cx="3708000" cy="3431646"/>
          </a:xfrm>
        </p:spPr>
        <p:txBody>
          <a:bodyPr/>
          <a:lstStyle>
            <a:lvl1pPr marL="360000" indent="-360000">
              <a:spcBef>
                <a:spcPts val="1000"/>
              </a:spcBef>
              <a:defRPr sz="2000">
                <a:solidFill>
                  <a:srgbClr val="003D58"/>
                </a:solidFill>
              </a:defRPr>
            </a:lvl1pPr>
            <a:lvl2pPr marL="864000" indent="-360000">
              <a:spcBef>
                <a:spcPts val="800"/>
              </a:spcBef>
              <a:defRPr sz="1600" baseline="0">
                <a:solidFill>
                  <a:srgbClr val="003D58"/>
                </a:solidFill>
              </a:defRPr>
            </a:lvl2pPr>
            <a:lvl3pPr marL="1152000" indent="-288000">
              <a:spcBef>
                <a:spcPts val="800"/>
              </a:spcBef>
              <a:defRPr sz="1400" baseline="0">
                <a:solidFill>
                  <a:srgbClr val="003D58"/>
                </a:solidFill>
              </a:defRPr>
            </a:lvl3pPr>
            <a:lvl4pPr marL="1476000" indent="-288000">
              <a:spcBef>
                <a:spcPts val="600"/>
              </a:spcBef>
              <a:defRPr sz="1200">
                <a:solidFill>
                  <a:srgbClr val="003D58"/>
                </a:solidFill>
              </a:defRPr>
            </a:lvl4pPr>
            <a:lvl5pPr marL="1692000" indent="-216000">
              <a:spcBef>
                <a:spcPts val="600"/>
              </a:spcBef>
              <a:defRPr sz="1000" baseline="0">
                <a:solidFill>
                  <a:srgbClr val="003D58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21" name="Platshållare för sidfot 10"/>
          <p:cNvSpPr>
            <a:spLocks noGrp="1"/>
          </p:cNvSpPr>
          <p:nvPr>
            <p:ph type="ftr" sz="quarter" idx="3"/>
          </p:nvPr>
        </p:nvSpPr>
        <p:spPr>
          <a:xfrm>
            <a:off x="1346856" y="5310119"/>
            <a:ext cx="2503487" cy="129552"/>
          </a:xfrm>
          <a:prstGeom prst="rect">
            <a:avLst/>
          </a:prstGeom>
        </p:spPr>
        <p:txBody>
          <a:bodyPr vert="horz" lIns="91440" tIns="0" rIns="0" bIns="0" rtlCol="0" anchor="b" anchorCtr="0"/>
          <a:lstStyle>
            <a:lvl1pPr algn="l">
              <a:defRPr sz="1000" b="0" i="0" kern="100" cap="small" spc="0" baseline="0">
                <a:solidFill>
                  <a:srgbClr val="003D58"/>
                </a:solidFill>
                <a:latin typeface="Arial"/>
                <a:cs typeface="Arial"/>
              </a:defRPr>
            </a:lvl1pPr>
          </a:lstStyle>
          <a:p>
            <a:endParaRPr lang="sv-SE" dirty="0"/>
          </a:p>
        </p:txBody>
      </p:sp>
      <p:sp>
        <p:nvSpPr>
          <p:cNvPr id="22" name="Platshållare för bildnummer 11"/>
          <p:cNvSpPr>
            <a:spLocks noGrp="1"/>
          </p:cNvSpPr>
          <p:nvPr>
            <p:ph type="sldNum" sz="quarter" idx="4"/>
          </p:nvPr>
        </p:nvSpPr>
        <p:spPr>
          <a:xfrm>
            <a:off x="727201" y="5312687"/>
            <a:ext cx="619655" cy="133512"/>
          </a:xfrm>
          <a:prstGeom prst="rect">
            <a:avLst/>
          </a:prstGeom>
        </p:spPr>
        <p:txBody>
          <a:bodyPr vert="horz" lIns="91440" tIns="0" rIns="0" bIns="0" rtlCol="0" anchor="b" anchorCtr="0"/>
          <a:lstStyle>
            <a:lvl1pPr algn="l">
              <a:defRPr sz="1000" b="0" i="0" kern="100" cap="small" spc="0" baseline="0">
                <a:solidFill>
                  <a:srgbClr val="003D58"/>
                </a:solidFill>
                <a:latin typeface="Arial"/>
                <a:cs typeface="Arial"/>
              </a:defRPr>
            </a:lvl1pPr>
          </a:lstStyle>
          <a:p>
            <a:fld id="{74BBEAD7-53CB-7440-A3D2-9E178126490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0231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58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sidfot 10"/>
          <p:cNvSpPr>
            <a:spLocks noGrp="1"/>
          </p:cNvSpPr>
          <p:nvPr>
            <p:ph type="ftr" sz="quarter" idx="3"/>
          </p:nvPr>
        </p:nvSpPr>
        <p:spPr>
          <a:xfrm>
            <a:off x="1346856" y="5310119"/>
            <a:ext cx="2503487" cy="129552"/>
          </a:xfrm>
          <a:prstGeom prst="rect">
            <a:avLst/>
          </a:prstGeom>
        </p:spPr>
        <p:txBody>
          <a:bodyPr vert="horz" lIns="91440" tIns="0" rIns="0" bIns="0" rtlCol="0" anchor="b" anchorCtr="0"/>
          <a:lstStyle>
            <a:lvl1pPr algn="l">
              <a:defRPr sz="1000" b="0" i="0" kern="100" cap="small" spc="0" baseline="0">
                <a:solidFill>
                  <a:srgbClr val="003D58"/>
                </a:solidFill>
                <a:latin typeface="Arial"/>
                <a:cs typeface="Arial"/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11"/>
          <p:cNvSpPr>
            <a:spLocks noGrp="1"/>
          </p:cNvSpPr>
          <p:nvPr>
            <p:ph type="sldNum" sz="quarter" idx="4"/>
          </p:nvPr>
        </p:nvSpPr>
        <p:spPr>
          <a:xfrm>
            <a:off x="727201" y="5312687"/>
            <a:ext cx="619655" cy="133512"/>
          </a:xfrm>
          <a:prstGeom prst="rect">
            <a:avLst/>
          </a:prstGeom>
        </p:spPr>
        <p:txBody>
          <a:bodyPr vert="horz" lIns="91440" tIns="0" rIns="0" bIns="0" rtlCol="0" anchor="b" anchorCtr="0"/>
          <a:lstStyle>
            <a:lvl1pPr algn="l">
              <a:defRPr sz="1000" b="0" i="0" kern="100" cap="small" spc="0" baseline="0">
                <a:solidFill>
                  <a:srgbClr val="003D58"/>
                </a:solidFill>
                <a:latin typeface="Arial"/>
                <a:cs typeface="Arial"/>
              </a:defRPr>
            </a:lvl1pPr>
          </a:lstStyle>
          <a:p>
            <a:fld id="{74BBEAD7-53CB-7440-A3D2-9E178126490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12844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sidfot 10"/>
          <p:cNvSpPr>
            <a:spLocks noGrp="1"/>
          </p:cNvSpPr>
          <p:nvPr>
            <p:ph type="ftr" sz="quarter" idx="3"/>
          </p:nvPr>
        </p:nvSpPr>
        <p:spPr>
          <a:xfrm>
            <a:off x="1346856" y="5310119"/>
            <a:ext cx="2503487" cy="129552"/>
          </a:xfrm>
          <a:prstGeom prst="rect">
            <a:avLst/>
          </a:prstGeom>
        </p:spPr>
        <p:txBody>
          <a:bodyPr vert="horz" lIns="91440" tIns="0" rIns="0" bIns="0" rtlCol="0" anchor="b" anchorCtr="0"/>
          <a:lstStyle>
            <a:lvl1pPr algn="l">
              <a:defRPr sz="1000" b="0" i="0" kern="100" cap="small" spc="0" baseline="0">
                <a:solidFill>
                  <a:srgbClr val="003D58"/>
                </a:solidFill>
                <a:latin typeface="Arial"/>
                <a:cs typeface="Arial"/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11"/>
          <p:cNvSpPr>
            <a:spLocks noGrp="1"/>
          </p:cNvSpPr>
          <p:nvPr>
            <p:ph type="sldNum" sz="quarter" idx="4"/>
          </p:nvPr>
        </p:nvSpPr>
        <p:spPr>
          <a:xfrm>
            <a:off x="727201" y="5312687"/>
            <a:ext cx="619655" cy="133512"/>
          </a:xfrm>
          <a:prstGeom prst="rect">
            <a:avLst/>
          </a:prstGeom>
        </p:spPr>
        <p:txBody>
          <a:bodyPr vert="horz" lIns="91440" tIns="0" rIns="0" bIns="0" rtlCol="0" anchor="b" anchorCtr="0"/>
          <a:lstStyle>
            <a:lvl1pPr algn="l">
              <a:defRPr sz="1000" b="0" i="0" kern="100" cap="small" spc="0" baseline="0">
                <a:solidFill>
                  <a:srgbClr val="003D58"/>
                </a:solidFill>
                <a:latin typeface="Arial"/>
                <a:cs typeface="Arial"/>
              </a:defRPr>
            </a:lvl1pPr>
          </a:lstStyle>
          <a:p>
            <a:fld id="{74BBEAD7-53CB-7440-A3D2-9E178126490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7064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Helt r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6371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380985" indent="0" algn="ctr">
              <a:buNone/>
              <a:defRPr/>
            </a:lvl2pPr>
            <a:lvl3pPr marL="761970" indent="0" algn="ctr">
              <a:buNone/>
              <a:defRPr/>
            </a:lvl3pPr>
            <a:lvl4pPr marL="1142954" indent="0" algn="ctr">
              <a:buNone/>
              <a:defRPr/>
            </a:lvl4pPr>
            <a:lvl5pPr marL="1523939" indent="0" algn="ctr">
              <a:buNone/>
              <a:defRPr/>
            </a:lvl5pPr>
            <a:lvl6pPr marL="1904924" indent="0" algn="ctr">
              <a:buNone/>
              <a:defRPr/>
            </a:lvl6pPr>
            <a:lvl7pPr marL="2285909" indent="0" algn="ctr">
              <a:buNone/>
              <a:defRPr/>
            </a:lvl7pPr>
            <a:lvl8pPr marL="2666893" indent="0" algn="ctr">
              <a:buNone/>
              <a:defRPr/>
            </a:lvl8pPr>
            <a:lvl9pPr marL="3047878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A4D81E-FB2D-495B-92EC-57FD5F6460B6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654019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 3"/>
          <p:cNvGrpSpPr/>
          <p:nvPr userDrawn="1"/>
        </p:nvGrpSpPr>
        <p:grpSpPr>
          <a:xfrm>
            <a:off x="7867651" y="264033"/>
            <a:ext cx="997032" cy="706260"/>
            <a:chOff x="7867651" y="264033"/>
            <a:chExt cx="997032" cy="706260"/>
          </a:xfrm>
        </p:grpSpPr>
        <p:pic>
          <p:nvPicPr>
            <p:cNvPr id="13" name="Bildobjekt 12" descr="krim_cirkel.png"/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7651" y="264033"/>
              <a:ext cx="647698" cy="647698"/>
            </a:xfrm>
            <a:prstGeom prst="rect">
              <a:avLst/>
            </a:prstGeom>
          </p:spPr>
        </p:pic>
        <p:pic>
          <p:nvPicPr>
            <p:cNvPr id="14" name="Bildobjekt 13" descr="KRIM.png"/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5324" y="519643"/>
              <a:ext cx="549359" cy="450650"/>
            </a:xfrm>
            <a:prstGeom prst="rect">
              <a:avLst/>
            </a:prstGeom>
          </p:spPr>
        </p:pic>
      </p:grpSp>
      <p:pic>
        <p:nvPicPr>
          <p:cNvPr id="15" name="Bildobjekt 14" descr="krim_logo_nycklar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407" y="5233764"/>
            <a:ext cx="930451" cy="26602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27204" y="360000"/>
            <a:ext cx="6983990" cy="89999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7201" y="1614940"/>
            <a:ext cx="7703999" cy="343164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49222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8" r:id="rId4"/>
    <p:sldLayoutId id="2147483656" r:id="rId5"/>
    <p:sldLayoutId id="2147483654" r:id="rId6"/>
    <p:sldLayoutId id="2147483655" r:id="rId7"/>
    <p:sldLayoutId id="2147483659" r:id="rId8"/>
    <p:sldLayoutId id="2147483660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3400" b="1" i="0" kern="1200" baseline="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360000" indent="-360000" algn="l" defTabSz="457200" rtl="0" eaLnBrk="1" latinLnBrk="0" hangingPunct="1">
        <a:spcBef>
          <a:spcPts val="1500"/>
        </a:spcBef>
        <a:buSzPct val="126000"/>
        <a:buFont typeface="Lucida Grande"/>
        <a:buChar char="–"/>
        <a:defRPr sz="2000" b="0" i="0" kern="1200">
          <a:solidFill>
            <a:srgbClr val="003D58"/>
          </a:solidFill>
          <a:latin typeface="Arial"/>
          <a:ea typeface="+mn-ea"/>
          <a:cs typeface="Arial"/>
        </a:defRPr>
      </a:lvl1pPr>
      <a:lvl2pPr marL="684000" indent="-288000" algn="l" defTabSz="457200" rtl="0" eaLnBrk="1" latinLnBrk="0" hangingPunct="1">
        <a:spcBef>
          <a:spcPts val="800"/>
        </a:spcBef>
        <a:buSzPct val="126000"/>
        <a:buFont typeface="Lucida Grande"/>
        <a:buChar char="–"/>
        <a:defRPr sz="1600" b="0" i="0" kern="1200">
          <a:solidFill>
            <a:srgbClr val="003D58"/>
          </a:solidFill>
          <a:latin typeface="Arial"/>
          <a:ea typeface="+mn-ea"/>
          <a:cs typeface="Arial"/>
        </a:defRPr>
      </a:lvl2pPr>
      <a:lvl3pPr marL="1008000" indent="-288000" algn="l" defTabSz="457200" rtl="0" eaLnBrk="1" latinLnBrk="0" hangingPunct="1">
        <a:spcBef>
          <a:spcPts val="800"/>
        </a:spcBef>
        <a:buSzPct val="126000"/>
        <a:buFont typeface="Lucida Grande"/>
        <a:buChar char="–"/>
        <a:defRPr sz="1400" b="0" i="0" kern="1200" baseline="0">
          <a:solidFill>
            <a:srgbClr val="003D58"/>
          </a:solidFill>
          <a:latin typeface="Arial"/>
          <a:ea typeface="+mn-ea"/>
          <a:cs typeface="Arial"/>
        </a:defRPr>
      </a:lvl3pPr>
      <a:lvl4pPr marL="1296000" indent="-288000" algn="l" defTabSz="457200" rtl="0" eaLnBrk="1" latinLnBrk="0" hangingPunct="1">
        <a:spcBef>
          <a:spcPts val="800"/>
        </a:spcBef>
        <a:buSzPct val="126000"/>
        <a:buFont typeface="Lucida Grande"/>
        <a:buChar char="–"/>
        <a:defRPr sz="1200" b="0" i="0" kern="1200" baseline="0">
          <a:solidFill>
            <a:srgbClr val="003D58"/>
          </a:solidFill>
          <a:latin typeface="Arial"/>
          <a:ea typeface="+mn-ea"/>
          <a:cs typeface="Arial"/>
        </a:defRPr>
      </a:lvl4pPr>
      <a:lvl5pPr marL="1512000" indent="-216000" algn="l" defTabSz="457200" rtl="0" eaLnBrk="1" latinLnBrk="0" hangingPunct="1">
        <a:spcBef>
          <a:spcPts val="800"/>
        </a:spcBef>
        <a:buSzPct val="126000"/>
        <a:buFont typeface="Lucida Grande"/>
        <a:buChar char="–"/>
        <a:defRPr sz="1000" b="0" i="0" kern="1200" baseline="0">
          <a:solidFill>
            <a:srgbClr val="003D58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27584" y="1293667"/>
            <a:ext cx="7703999" cy="2160000"/>
          </a:xfrm>
        </p:spPr>
        <p:txBody>
          <a:bodyPr/>
          <a:lstStyle/>
          <a:p>
            <a:pPr algn="ctr"/>
            <a:r>
              <a:rPr lang="en-US" sz="4000" i="1" dirty="0" smtClean="0"/>
              <a:t>I</a:t>
            </a:r>
            <a:r>
              <a:rPr lang="sv-SE" sz="4000" i="1" dirty="0" err="1"/>
              <a:t>ntegrating</a:t>
            </a:r>
            <a:r>
              <a:rPr lang="sv-SE" sz="4000" i="1" dirty="0"/>
              <a:t> the </a:t>
            </a:r>
            <a:r>
              <a:rPr lang="sv-SE" sz="4000" i="1" dirty="0" err="1"/>
              <a:t>victim</a:t>
            </a:r>
            <a:r>
              <a:rPr lang="en-US" sz="4000" i="1" dirty="0"/>
              <a:t>’s</a:t>
            </a:r>
            <a:r>
              <a:rPr lang="sv-SE" sz="4000" i="1" dirty="0"/>
              <a:t> </a:t>
            </a:r>
            <a:r>
              <a:rPr lang="sv-SE" sz="4000" i="1" dirty="0" err="1"/>
              <a:t>perspective</a:t>
            </a:r>
            <a:r>
              <a:rPr lang="sv-SE" sz="4000" i="1" dirty="0"/>
              <a:t> in </a:t>
            </a:r>
            <a:r>
              <a:rPr lang="sv-SE" sz="4000" i="1" dirty="0" err="1"/>
              <a:t>prison</a:t>
            </a:r>
            <a:r>
              <a:rPr lang="sv-SE" sz="4000" i="1" dirty="0"/>
              <a:t> and </a:t>
            </a:r>
            <a:r>
              <a:rPr lang="sv-SE" sz="4000" i="1" dirty="0" err="1"/>
              <a:t>probation</a:t>
            </a:r>
            <a:r>
              <a:rPr lang="sv-SE" sz="4000" i="1" dirty="0"/>
              <a:t> </a:t>
            </a:r>
            <a:r>
              <a:rPr lang="en-US" sz="4000" i="1" dirty="0"/>
              <a:t>practice - The Swedish experience</a:t>
            </a:r>
            <a:r>
              <a:rPr lang="sv-SE" sz="4000" dirty="0"/>
              <a:t/>
            </a:r>
            <a:br>
              <a:rPr lang="sv-SE" sz="4000" dirty="0"/>
            </a:br>
            <a:r>
              <a:rPr lang="en-US" dirty="0"/>
              <a:t> 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747367" y="985292"/>
            <a:ext cx="7703999" cy="30000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>
          <a:xfrm>
            <a:off x="395536" y="4081636"/>
            <a:ext cx="7703999" cy="843000"/>
          </a:xfrm>
        </p:spPr>
        <p:txBody>
          <a:bodyPr/>
          <a:lstStyle/>
          <a:p>
            <a:pPr algn="ctr"/>
            <a:r>
              <a:rPr lang="sv-SE" sz="1600" i="1" dirty="0" err="1" smtClean="0"/>
              <a:t>Certified</a:t>
            </a:r>
            <a:r>
              <a:rPr lang="sv-SE" sz="1600" i="1" dirty="0" smtClean="0"/>
              <a:t> </a:t>
            </a:r>
            <a:r>
              <a:rPr lang="en-CA" sz="1600" i="1" dirty="0" smtClean="0"/>
              <a:t>psychologist </a:t>
            </a:r>
            <a:r>
              <a:rPr lang="sv-SE" sz="1600" i="1" dirty="0" smtClean="0"/>
              <a:t> Hanna Harnesk Hjortsberg area </a:t>
            </a:r>
            <a:r>
              <a:rPr lang="sv-SE" sz="1600" i="1" dirty="0" err="1" smtClean="0"/>
              <a:t>of</a:t>
            </a:r>
            <a:r>
              <a:rPr lang="sv-SE" sz="1600" i="1" dirty="0" smtClean="0"/>
              <a:t> </a:t>
            </a:r>
            <a:r>
              <a:rPr lang="sv-SE" sz="1600" i="1" dirty="0" err="1" smtClean="0"/>
              <a:t>forensic</a:t>
            </a:r>
            <a:r>
              <a:rPr lang="sv-SE" sz="1600" i="1" dirty="0" smtClean="0"/>
              <a:t> </a:t>
            </a:r>
            <a:r>
              <a:rPr lang="sv-SE" sz="1600" i="1" dirty="0" err="1" smtClean="0"/>
              <a:t>psychology</a:t>
            </a:r>
            <a:r>
              <a:rPr lang="sv-SE" sz="1600" i="1" dirty="0" smtClean="0"/>
              <a:t>, </a:t>
            </a:r>
            <a:r>
              <a:rPr lang="sv-SE" sz="1600" i="1" dirty="0" err="1" smtClean="0"/>
              <a:t>headoffice</a:t>
            </a:r>
            <a:r>
              <a:rPr lang="sv-SE" sz="1600" i="1" dirty="0" smtClean="0"/>
              <a:t> </a:t>
            </a:r>
            <a:r>
              <a:rPr lang="sv-SE" sz="1600" i="1" dirty="0" err="1" smtClean="0"/>
              <a:t>prision</a:t>
            </a:r>
            <a:r>
              <a:rPr lang="sv-SE" sz="1600" i="1" dirty="0" smtClean="0"/>
              <a:t> and </a:t>
            </a:r>
            <a:r>
              <a:rPr lang="sv-SE" sz="1600" i="1" dirty="0" err="1" smtClean="0"/>
              <a:t>probation</a:t>
            </a:r>
            <a:r>
              <a:rPr lang="sv-SE" sz="1600" i="1" dirty="0" smtClean="0"/>
              <a:t> service Sweden </a:t>
            </a:r>
            <a:endParaRPr lang="sv-SE" sz="1600" i="1" dirty="0"/>
          </a:p>
        </p:txBody>
      </p:sp>
    </p:spTree>
    <p:extLst>
      <p:ext uri="{BB962C8B-B14F-4D97-AF65-F5344CB8AC3E}">
        <p14:creationId xmlns:p14="http://schemas.microsoft.com/office/powerpoint/2010/main" val="163951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v-SE" sz="2800" i="1" dirty="0" smtClean="0"/>
              <a:t>”Children </a:t>
            </a:r>
            <a:r>
              <a:rPr lang="sv-SE" sz="2800" i="1" dirty="0" err="1" smtClean="0"/>
              <a:t>begin</a:t>
            </a:r>
            <a:r>
              <a:rPr lang="sv-SE" sz="2800" i="1" dirty="0" smtClean="0"/>
              <a:t> by </a:t>
            </a:r>
            <a:r>
              <a:rPr lang="sv-SE" sz="2800" i="1" dirty="0" err="1" smtClean="0"/>
              <a:t>loving</a:t>
            </a:r>
            <a:r>
              <a:rPr lang="sv-SE" sz="2800" i="1" dirty="0" smtClean="0"/>
              <a:t> </a:t>
            </a:r>
            <a:r>
              <a:rPr lang="sv-SE" sz="2800" i="1" dirty="0" err="1" smtClean="0"/>
              <a:t>their</a:t>
            </a:r>
            <a:r>
              <a:rPr lang="sv-SE" sz="2800" i="1" dirty="0" smtClean="0"/>
              <a:t> </a:t>
            </a:r>
            <a:r>
              <a:rPr lang="sv-SE" sz="2800" i="1" dirty="0" err="1" smtClean="0"/>
              <a:t>parents</a:t>
            </a:r>
            <a:r>
              <a:rPr lang="sv-SE" sz="2800" i="1" dirty="0" smtClean="0"/>
              <a:t>; as </a:t>
            </a:r>
            <a:r>
              <a:rPr lang="sv-SE" sz="2800" i="1" dirty="0" err="1" smtClean="0"/>
              <a:t>they</a:t>
            </a:r>
            <a:r>
              <a:rPr lang="sv-SE" sz="2800" i="1" dirty="0" smtClean="0"/>
              <a:t> </a:t>
            </a:r>
            <a:r>
              <a:rPr lang="sv-SE" sz="2800" i="1" dirty="0" err="1" smtClean="0"/>
              <a:t>grow</a:t>
            </a:r>
            <a:r>
              <a:rPr lang="sv-SE" sz="2800" i="1" dirty="0" smtClean="0"/>
              <a:t> </a:t>
            </a:r>
            <a:r>
              <a:rPr lang="sv-SE" sz="2800" i="1" dirty="0" err="1" smtClean="0"/>
              <a:t>older</a:t>
            </a:r>
            <a:r>
              <a:rPr lang="sv-SE" sz="2800" i="1" dirty="0" smtClean="0"/>
              <a:t> </a:t>
            </a:r>
            <a:r>
              <a:rPr lang="sv-SE" sz="2800" i="1" dirty="0" err="1" smtClean="0"/>
              <a:t>they</a:t>
            </a:r>
            <a:r>
              <a:rPr lang="sv-SE" sz="2800" i="1" dirty="0" smtClean="0"/>
              <a:t> </a:t>
            </a:r>
            <a:r>
              <a:rPr lang="sv-SE" sz="2800" i="1" dirty="0" err="1" smtClean="0"/>
              <a:t>judge</a:t>
            </a:r>
            <a:r>
              <a:rPr lang="sv-SE" sz="2800" i="1" dirty="0" smtClean="0"/>
              <a:t> </a:t>
            </a:r>
            <a:r>
              <a:rPr lang="sv-SE" sz="2800" i="1" dirty="0" err="1" smtClean="0"/>
              <a:t>them</a:t>
            </a:r>
            <a:r>
              <a:rPr lang="sv-SE" sz="2800" i="1" dirty="0" smtClean="0"/>
              <a:t>; </a:t>
            </a:r>
            <a:r>
              <a:rPr lang="sv-SE" sz="2800" i="1" dirty="0" err="1" smtClean="0"/>
              <a:t>sometimes</a:t>
            </a:r>
            <a:r>
              <a:rPr lang="sv-SE" sz="2800" i="1" dirty="0" smtClean="0"/>
              <a:t> </a:t>
            </a:r>
            <a:r>
              <a:rPr lang="sv-SE" sz="2800" i="1" dirty="0" err="1" smtClean="0"/>
              <a:t>they</a:t>
            </a:r>
            <a:r>
              <a:rPr lang="sv-SE" sz="2800" i="1" dirty="0" smtClean="0"/>
              <a:t> </a:t>
            </a:r>
            <a:r>
              <a:rPr lang="sv-SE" sz="2800" i="1" dirty="0" err="1" smtClean="0"/>
              <a:t>forgive</a:t>
            </a:r>
            <a:r>
              <a:rPr lang="sv-SE" sz="2800" i="1" dirty="0" smtClean="0"/>
              <a:t> </a:t>
            </a:r>
            <a:r>
              <a:rPr lang="sv-SE" sz="2800" i="1" dirty="0" err="1" smtClean="0"/>
              <a:t>them</a:t>
            </a:r>
            <a:r>
              <a:rPr lang="sv-SE" sz="2800" i="1" dirty="0" smtClean="0"/>
              <a:t>”</a:t>
            </a:r>
            <a:br>
              <a:rPr lang="sv-SE" sz="2800" i="1" dirty="0" smtClean="0"/>
            </a:br>
            <a:r>
              <a:rPr lang="sv-SE" sz="1400" i="1" dirty="0" smtClean="0"/>
              <a:t>/Oscar Wilde</a:t>
            </a:r>
            <a:endParaRPr lang="sv-SE" sz="1400" i="1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827584" y="1551000"/>
            <a:ext cx="7703999" cy="300000"/>
          </a:xfrm>
        </p:spPr>
        <p:txBody>
          <a:bodyPr/>
          <a:lstStyle/>
          <a:p>
            <a:pPr algn="ctr"/>
            <a:r>
              <a:rPr lang="en-US" sz="2000" b="1" dirty="0"/>
              <a:t>Thank you for your attention!</a:t>
            </a:r>
            <a:endParaRPr lang="sv-SE" sz="2000" b="1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sv-SE" sz="1400" i="1" dirty="0" smtClean="0"/>
              <a:t>Hanna.harneskhjortsberg@kriminalvarden.se</a:t>
            </a:r>
            <a:endParaRPr lang="sv-SE" sz="1400" i="1" dirty="0"/>
          </a:p>
        </p:txBody>
      </p:sp>
    </p:spTree>
    <p:extLst>
      <p:ext uri="{BB962C8B-B14F-4D97-AF65-F5344CB8AC3E}">
        <p14:creationId xmlns:p14="http://schemas.microsoft.com/office/powerpoint/2010/main" val="292655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345332"/>
            <a:ext cx="6983990" cy="1368152"/>
          </a:xfrm>
        </p:spPr>
        <p:txBody>
          <a:bodyPr/>
          <a:lstStyle/>
          <a:p>
            <a:pPr eaLnBrk="1" hangingPunct="1"/>
            <a:r>
              <a:rPr lang="sv-SE" altLang="sv-SE" dirty="0" err="1"/>
              <a:t>B</a:t>
            </a:r>
            <a:r>
              <a:rPr lang="sv-SE" altLang="sv-SE" dirty="0" err="1" smtClean="0"/>
              <a:t>alance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between</a:t>
            </a:r>
            <a:r>
              <a:rPr lang="sv-SE" altLang="sv-SE" dirty="0" smtClean="0"/>
              <a:t> 2 </a:t>
            </a:r>
            <a:r>
              <a:rPr lang="sv-SE" altLang="sv-SE" dirty="0" err="1" smtClean="0"/>
              <a:t>sometimes</a:t>
            </a:r>
            <a:r>
              <a:rPr lang="sv-SE" altLang="sv-SE" dirty="0"/>
              <a:t> </a:t>
            </a:r>
            <a:r>
              <a:rPr lang="sv-SE" altLang="sv-SE" dirty="0" err="1" smtClean="0"/>
              <a:t>conflicting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aspects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of</a:t>
            </a:r>
            <a:r>
              <a:rPr lang="sv-SE" altLang="sv-SE" dirty="0" smtClean="0"/>
              <a:t> the best </a:t>
            </a:r>
            <a:r>
              <a:rPr lang="sv-SE" altLang="sv-SE" dirty="0" err="1" smtClean="0"/>
              <a:t>interest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of</a:t>
            </a:r>
            <a:r>
              <a:rPr lang="sv-SE" altLang="sv-SE" dirty="0" smtClean="0"/>
              <a:t> the </a:t>
            </a:r>
            <a:r>
              <a:rPr lang="sv-SE" altLang="sv-SE" dirty="0" err="1" smtClean="0"/>
              <a:t>child</a:t>
            </a:r>
            <a:endParaRPr lang="sv-SE" altLang="sv-SE" dirty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857500"/>
            <a:ext cx="7703999" cy="3431646"/>
          </a:xfrm>
        </p:spPr>
        <p:txBody>
          <a:bodyPr/>
          <a:lstStyle/>
          <a:p>
            <a:pPr eaLnBrk="1" hangingPunct="1"/>
            <a:r>
              <a:rPr lang="sv-SE" altLang="sv-SE" dirty="0" smtClean="0"/>
              <a:t>The </a:t>
            </a:r>
            <a:r>
              <a:rPr lang="sv-SE" altLang="sv-SE" dirty="0" err="1" smtClean="0"/>
              <a:t>child´s</a:t>
            </a:r>
            <a:r>
              <a:rPr lang="sv-SE" altLang="sv-SE" dirty="0" smtClean="0"/>
              <a:t> right to </a:t>
            </a:r>
            <a:r>
              <a:rPr lang="sv-SE" altLang="sv-SE" dirty="0" err="1" smtClean="0"/>
              <a:t>contact</a:t>
            </a:r>
            <a:r>
              <a:rPr lang="sv-SE" altLang="sv-SE" dirty="0" smtClean="0"/>
              <a:t> </a:t>
            </a:r>
            <a:r>
              <a:rPr lang="sv-SE" altLang="sv-SE" dirty="0" err="1" smtClean="0"/>
              <a:t>with</a:t>
            </a:r>
            <a:r>
              <a:rPr lang="sv-SE" altLang="sv-SE" dirty="0" smtClean="0"/>
              <a:t> the </a:t>
            </a:r>
            <a:r>
              <a:rPr lang="sv-SE" altLang="sv-SE" dirty="0" err="1" smtClean="0"/>
              <a:t>parent</a:t>
            </a:r>
            <a:endParaRPr lang="sv-SE" altLang="sv-SE" dirty="0" smtClean="0"/>
          </a:p>
          <a:p>
            <a:pPr eaLnBrk="1" hangingPunct="1"/>
            <a:r>
              <a:rPr lang="sv-SE" altLang="sv-SE" dirty="0" smtClean="0"/>
              <a:t>The </a:t>
            </a:r>
            <a:r>
              <a:rPr lang="sv-SE" altLang="sv-SE" dirty="0" err="1" smtClean="0"/>
              <a:t>child´s</a:t>
            </a:r>
            <a:r>
              <a:rPr lang="sv-SE" altLang="sv-SE" dirty="0" smtClean="0"/>
              <a:t> right to </a:t>
            </a:r>
            <a:r>
              <a:rPr lang="sv-SE" altLang="sv-SE" dirty="0" err="1" smtClean="0"/>
              <a:t>protection</a:t>
            </a:r>
            <a:r>
              <a:rPr lang="sv-SE" altLang="sv-SE" dirty="0" smtClean="0"/>
              <a:t> from the </a:t>
            </a:r>
            <a:r>
              <a:rPr lang="sv-SE" altLang="sv-SE" dirty="0" err="1" smtClean="0"/>
              <a:t>parent</a:t>
            </a:r>
            <a:r>
              <a:rPr lang="sv-SE" altLang="sv-SE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0991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Contribute</a:t>
            </a:r>
            <a:r>
              <a:rPr lang="sv-SE" dirty="0" smtClean="0"/>
              <a:t> in meetings </a:t>
            </a:r>
            <a:r>
              <a:rPr lang="sv-SE" dirty="0" err="1" smtClean="0"/>
              <a:t>between</a:t>
            </a:r>
            <a:r>
              <a:rPr lang="sv-SE" dirty="0" smtClean="0"/>
              <a:t> </a:t>
            </a:r>
            <a:r>
              <a:rPr lang="sv-SE" sz="1800" dirty="0" err="1" smtClean="0"/>
              <a:t>victim´s</a:t>
            </a:r>
            <a:r>
              <a:rPr lang="sv-SE" dirty="0" smtClean="0"/>
              <a:t> and </a:t>
            </a:r>
            <a:r>
              <a:rPr lang="sv-SE" dirty="0" err="1" smtClean="0"/>
              <a:t>convicted</a:t>
            </a:r>
            <a:r>
              <a:rPr lang="sv-SE" dirty="0" smtClean="0"/>
              <a:t> </a:t>
            </a:r>
            <a:r>
              <a:rPr lang="sv-SE" dirty="0" err="1" smtClean="0"/>
              <a:t>offenders</a:t>
            </a:r>
            <a:endParaRPr lang="sv-SE" dirty="0" smtClean="0"/>
          </a:p>
          <a:p>
            <a:r>
              <a:rPr lang="sv-SE" dirty="0" smtClean="0"/>
              <a:t>Limit </a:t>
            </a:r>
            <a:r>
              <a:rPr lang="sv-SE" dirty="0" err="1" smtClean="0"/>
              <a:t>destructive</a:t>
            </a:r>
            <a:r>
              <a:rPr lang="sv-SE" dirty="0" smtClean="0"/>
              <a:t> </a:t>
            </a:r>
            <a:r>
              <a:rPr lang="sv-SE" dirty="0" err="1" smtClean="0"/>
              <a:t>contacts</a:t>
            </a:r>
            <a:r>
              <a:rPr lang="sv-SE" dirty="0" smtClean="0"/>
              <a:t> </a:t>
            </a:r>
            <a:r>
              <a:rPr lang="sv-SE" dirty="0" err="1" smtClean="0"/>
              <a:t>based</a:t>
            </a:r>
            <a:r>
              <a:rPr lang="sv-SE" dirty="0" smtClean="0"/>
              <a:t> on </a:t>
            </a:r>
            <a:r>
              <a:rPr lang="sv-SE" dirty="0" err="1" smtClean="0"/>
              <a:t>applicable</a:t>
            </a:r>
            <a:r>
              <a:rPr lang="sv-SE" dirty="0" smtClean="0"/>
              <a:t> </a:t>
            </a:r>
            <a:r>
              <a:rPr lang="sv-SE" dirty="0" err="1" smtClean="0"/>
              <a:t>legislation</a:t>
            </a:r>
            <a:r>
              <a:rPr lang="sv-SE" dirty="0" smtClean="0"/>
              <a:t>; </a:t>
            </a:r>
            <a:r>
              <a:rPr lang="sv-SE" dirty="0" err="1" smtClean="0"/>
              <a:t>such</a:t>
            </a:r>
            <a:r>
              <a:rPr lang="sv-SE" dirty="0" smtClean="0"/>
              <a:t> as risk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injury</a:t>
            </a:r>
            <a:r>
              <a:rPr lang="sv-SE" dirty="0" smtClean="0"/>
              <a:t>/harm, </a:t>
            </a:r>
            <a:r>
              <a:rPr lang="sv-SE" dirty="0" err="1" smtClean="0"/>
              <a:t>security</a:t>
            </a:r>
            <a:r>
              <a:rPr lang="sv-SE" dirty="0" smtClean="0"/>
              <a:t> for the </a:t>
            </a:r>
            <a:r>
              <a:rPr lang="sv-SE" dirty="0" err="1" smtClean="0"/>
              <a:t>victim</a:t>
            </a:r>
            <a:r>
              <a:rPr lang="sv-SE" dirty="0" smtClean="0"/>
              <a:t> or </a:t>
            </a:r>
            <a:r>
              <a:rPr lang="sv-SE" dirty="0" err="1" smtClean="0"/>
              <a:t>others</a:t>
            </a:r>
            <a:r>
              <a:rPr lang="sv-SE" dirty="0" smtClean="0"/>
              <a:t> , or </a:t>
            </a:r>
            <a:r>
              <a:rPr lang="sv-SE" dirty="0" err="1" smtClean="0"/>
              <a:t>when</a:t>
            </a:r>
            <a:r>
              <a:rPr lang="sv-SE" dirty="0" smtClean="0"/>
              <a:t> </a:t>
            </a:r>
            <a:r>
              <a:rPr lang="sv-SE" dirty="0" err="1" smtClean="0"/>
              <a:t>its</a:t>
            </a:r>
            <a:r>
              <a:rPr lang="sv-SE" dirty="0" smtClean="0"/>
              <a:t> </a:t>
            </a:r>
            <a:r>
              <a:rPr lang="sv-SE" dirty="0" err="1" smtClean="0"/>
              <a:t>considered</a:t>
            </a:r>
            <a:r>
              <a:rPr lang="sv-SE" dirty="0" smtClean="0"/>
              <a:t> to </a:t>
            </a:r>
            <a:r>
              <a:rPr lang="sv-SE" dirty="0" err="1" smtClean="0"/>
              <a:t>counteract</a:t>
            </a:r>
            <a:r>
              <a:rPr lang="sv-SE" dirty="0" smtClean="0"/>
              <a:t> the </a:t>
            </a:r>
            <a:r>
              <a:rPr lang="sv-SE" dirty="0" err="1" smtClean="0"/>
              <a:t>inmates</a:t>
            </a:r>
            <a:r>
              <a:rPr lang="sv-SE" dirty="0" smtClean="0"/>
              <a:t> re-integration </a:t>
            </a:r>
            <a:r>
              <a:rPr lang="sv-SE" dirty="0" err="1" smtClean="0"/>
              <a:t>into</a:t>
            </a:r>
            <a:r>
              <a:rPr lang="sv-SE" dirty="0" smtClean="0"/>
              <a:t> </a:t>
            </a:r>
            <a:r>
              <a:rPr lang="sv-SE" dirty="0" err="1" smtClean="0"/>
              <a:t>society</a:t>
            </a:r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Victim´s</a:t>
            </a:r>
            <a:r>
              <a:rPr lang="sv-SE" dirty="0" smtClean="0"/>
              <a:t> </a:t>
            </a:r>
            <a:r>
              <a:rPr lang="sv-SE" dirty="0" err="1" smtClean="0"/>
              <a:t>protection</a:t>
            </a:r>
            <a:r>
              <a:rPr lang="sv-SE" dirty="0" smtClean="0"/>
              <a:t> </a:t>
            </a:r>
            <a:r>
              <a:rPr lang="sv-SE" dirty="0" err="1" smtClean="0"/>
              <a:t>assignment</a:t>
            </a:r>
            <a:r>
              <a:rPr lang="sv-SE" dirty="0" smtClean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595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762000" y="0"/>
            <a:ext cx="7620000" cy="4826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sv-SE" sz="2000">
              <a:latin typeface="Calibri" panose="020F0502020204030204" pitchFamily="34" charset="0"/>
            </a:endParaRP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048000" y="1143000"/>
            <a:ext cx="2667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50000"/>
              </a:spcBef>
              <a:buFontTx/>
              <a:buNone/>
            </a:pPr>
            <a:r>
              <a:rPr lang="en-US" altLang="sv-SE" sz="2333" b="1">
                <a:solidFill>
                  <a:schemeClr val="bg1"/>
                </a:solidFill>
                <a:latin typeface="Times New Roman" panose="02020603050405020304" pitchFamily="18" charset="0"/>
              </a:rPr>
              <a:t>Hear no evil</a:t>
            </a:r>
          </a:p>
          <a:p>
            <a:pPr lvl="1" eaLnBrk="1" hangingPunct="1">
              <a:spcBef>
                <a:spcPct val="50000"/>
              </a:spcBef>
              <a:buFontTx/>
              <a:buNone/>
            </a:pPr>
            <a:endParaRPr lang="en-US" altLang="sv-SE" sz="2333" b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ct val="50000"/>
              </a:spcBef>
              <a:buFontTx/>
              <a:buNone/>
            </a:pPr>
            <a:r>
              <a:rPr lang="en-US" altLang="sv-SE" sz="2333" b="1">
                <a:solidFill>
                  <a:schemeClr val="bg1"/>
                </a:solidFill>
                <a:latin typeface="Times New Roman" panose="02020603050405020304" pitchFamily="18" charset="0"/>
              </a:rPr>
              <a:t>See no evil</a:t>
            </a:r>
          </a:p>
          <a:p>
            <a:pPr lvl="1" eaLnBrk="1" hangingPunct="1">
              <a:spcBef>
                <a:spcPct val="50000"/>
              </a:spcBef>
              <a:buFontTx/>
              <a:buNone/>
            </a:pPr>
            <a:endParaRPr lang="en-US" altLang="sv-SE" sz="2333" b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ct val="50000"/>
              </a:spcBef>
              <a:buFontTx/>
              <a:buNone/>
            </a:pPr>
            <a:r>
              <a:rPr lang="en-US" altLang="sv-SE" sz="2333" b="1">
                <a:solidFill>
                  <a:schemeClr val="bg1"/>
                </a:solidFill>
                <a:latin typeface="Times New Roman" panose="02020603050405020304" pitchFamily="18" charset="0"/>
              </a:rPr>
              <a:t>Speak no evil</a:t>
            </a:r>
          </a:p>
        </p:txBody>
      </p:sp>
      <p:sp>
        <p:nvSpPr>
          <p:cNvPr id="48132" name="Text Box 5"/>
          <p:cNvSpPr txBox="1">
            <a:spLocks noChangeArrowheads="1"/>
          </p:cNvSpPr>
          <p:nvPr/>
        </p:nvSpPr>
        <p:spPr bwMode="auto">
          <a:xfrm>
            <a:off x="1357313" y="1488282"/>
            <a:ext cx="5080000" cy="4221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8925" indent="-28892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sv-SE" sz="2333" dirty="0">
                <a:solidFill>
                  <a:schemeClr val="tx2">
                    <a:lumMod val="90000"/>
                    <a:lumOff val="10000"/>
                  </a:schemeClr>
                </a:solidFill>
                <a:cs typeface="Arial" panose="020B0604020202020204" pitchFamily="34" charset="0"/>
              </a:rPr>
              <a:t>Tells seldom voluntarily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sv-SE" sz="2333" dirty="0">
                <a:solidFill>
                  <a:schemeClr val="tx2">
                    <a:lumMod val="90000"/>
                    <a:lumOff val="10000"/>
                  </a:schemeClr>
                </a:solidFill>
                <a:cs typeface="Arial" panose="020B0604020202020204" pitchFamily="34" charset="0"/>
              </a:rPr>
              <a:t>Needs a long </a:t>
            </a:r>
            <a:r>
              <a:rPr lang="en-US" altLang="sv-SE" sz="2333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anose="020B0604020202020204" pitchFamily="34" charset="0"/>
              </a:rPr>
              <a:t>time to </a:t>
            </a:r>
            <a:r>
              <a:rPr lang="en-US" altLang="sv-SE" sz="2333" dirty="0">
                <a:solidFill>
                  <a:schemeClr val="tx2">
                    <a:lumMod val="90000"/>
                    <a:lumOff val="10000"/>
                  </a:schemeClr>
                </a:solidFill>
                <a:cs typeface="Arial" panose="020B0604020202020204" pitchFamily="34" charset="0"/>
              </a:rPr>
              <a:t>be able to tell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sv-SE" sz="2333" dirty="0">
                <a:solidFill>
                  <a:schemeClr val="tx2">
                    <a:lumMod val="90000"/>
                    <a:lumOff val="10000"/>
                  </a:schemeClr>
                </a:solidFill>
                <a:cs typeface="Arial" panose="020B0604020202020204" pitchFamily="34" charset="0"/>
              </a:rPr>
              <a:t>Only what is documented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sv-SE" sz="2333" dirty="0">
                <a:solidFill>
                  <a:schemeClr val="tx2">
                    <a:lumMod val="90000"/>
                    <a:lumOff val="10000"/>
                  </a:schemeClr>
                </a:solidFill>
                <a:cs typeface="Arial" panose="020B0604020202020204" pitchFamily="34" charset="0"/>
              </a:rPr>
              <a:t>Missing words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sv-SE" sz="2333" dirty="0">
                <a:solidFill>
                  <a:schemeClr val="tx2">
                    <a:lumMod val="90000"/>
                    <a:lumOff val="10000"/>
                  </a:schemeClr>
                </a:solidFill>
                <a:cs typeface="Arial" panose="020B0604020202020204" pitchFamily="34" charset="0"/>
              </a:rPr>
              <a:t>Not aware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sv-SE" sz="2333" dirty="0">
                <a:solidFill>
                  <a:schemeClr val="tx2">
                    <a:lumMod val="90000"/>
                    <a:lumOff val="10000"/>
                  </a:schemeClr>
                </a:solidFill>
                <a:cs typeface="Arial" panose="020B0604020202020204" pitchFamily="34" charset="0"/>
              </a:rPr>
              <a:t>Shame, guilt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sv-SE" sz="2333" dirty="0">
                <a:solidFill>
                  <a:schemeClr val="tx2">
                    <a:lumMod val="90000"/>
                    <a:lumOff val="10000"/>
                  </a:schemeClr>
                </a:solidFill>
                <a:cs typeface="Arial" panose="020B0604020202020204" pitchFamily="34" charset="0"/>
              </a:rPr>
              <a:t>Threats, fear </a:t>
            </a:r>
            <a:r>
              <a:rPr lang="en-US" altLang="sv-SE" sz="2333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anose="020B0604020202020204" pitchFamily="34" charset="0"/>
              </a:rPr>
              <a:t>of consequences</a:t>
            </a:r>
          </a:p>
          <a:p>
            <a:pPr eaLnBrk="1" hangingPunct="1">
              <a:spcBef>
                <a:spcPct val="50000"/>
              </a:spcBef>
            </a:pPr>
            <a:r>
              <a:rPr lang="sv-SE" altLang="sv-SE" sz="2333" dirty="0" err="1">
                <a:solidFill>
                  <a:schemeClr val="tx2">
                    <a:lumMod val="90000"/>
                    <a:lumOff val="10000"/>
                  </a:schemeClr>
                </a:solidFill>
                <a:cs typeface="Arial" panose="020B0604020202020204" pitchFamily="34" charset="0"/>
              </a:rPr>
              <a:t>normalized</a:t>
            </a:r>
            <a:r>
              <a:rPr lang="sv-SE" altLang="sv-SE" sz="2333" dirty="0">
                <a:solidFill>
                  <a:schemeClr val="tx2">
                    <a:lumMod val="90000"/>
                    <a:lumOff val="10000"/>
                  </a:schemeClr>
                </a:solidFill>
                <a:cs typeface="Arial" panose="020B0604020202020204" pitchFamily="34" charset="0"/>
              </a:rPr>
              <a:t> to </a:t>
            </a:r>
            <a:r>
              <a:rPr lang="sv-SE" altLang="sv-SE" sz="2333" dirty="0" err="1">
                <a:solidFill>
                  <a:schemeClr val="tx2">
                    <a:lumMod val="90000"/>
                    <a:lumOff val="10000"/>
                  </a:schemeClr>
                </a:solidFill>
                <a:cs typeface="Arial" panose="020B0604020202020204" pitchFamily="34" charset="0"/>
              </a:rPr>
              <a:t>violence</a:t>
            </a:r>
            <a:endParaRPr lang="sv-SE" altLang="sv-SE" sz="2333" dirty="0">
              <a:solidFill>
                <a:schemeClr val="tx2">
                  <a:lumMod val="90000"/>
                  <a:lumOff val="1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8133" name="Text Box 6"/>
          <p:cNvSpPr txBox="1">
            <a:spLocks noChangeArrowheads="1"/>
          </p:cNvSpPr>
          <p:nvPr/>
        </p:nvSpPr>
        <p:spPr bwMode="auto">
          <a:xfrm>
            <a:off x="1547664" y="444500"/>
            <a:ext cx="5616624" cy="451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sv-SE" sz="2333" b="1" dirty="0">
                <a:solidFill>
                  <a:schemeClr val="tx2">
                    <a:lumMod val="90000"/>
                    <a:lumOff val="10000"/>
                  </a:schemeClr>
                </a:solidFill>
                <a:cs typeface="Arial" panose="020B0604020202020204" pitchFamily="34" charset="0"/>
              </a:rPr>
              <a:t>Victim issues </a:t>
            </a:r>
            <a:r>
              <a:rPr lang="en-US" altLang="sv-SE" sz="2333" b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anose="020B0604020202020204" pitchFamily="34" charset="0"/>
              </a:rPr>
              <a:t>– </a:t>
            </a:r>
            <a:r>
              <a:rPr lang="en-US" altLang="sv-SE" sz="1600" b="1" i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anose="020B0604020202020204" pitchFamily="34" charset="0"/>
              </a:rPr>
              <a:t>“why </a:t>
            </a:r>
            <a:r>
              <a:rPr lang="en-US" altLang="sv-SE" sz="1600" b="1" i="1" dirty="0">
                <a:solidFill>
                  <a:schemeClr val="tx2">
                    <a:lumMod val="90000"/>
                    <a:lumOff val="10000"/>
                  </a:schemeClr>
                </a:solidFill>
                <a:cs typeface="Arial" panose="020B0604020202020204" pitchFamily="34" charset="0"/>
              </a:rPr>
              <a:t>does the child not tell</a:t>
            </a:r>
            <a:r>
              <a:rPr lang="en-US" altLang="sv-SE" sz="1600" b="1" i="1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anose="020B0604020202020204" pitchFamily="34" charset="0"/>
              </a:rPr>
              <a:t>?”</a:t>
            </a:r>
            <a:endParaRPr lang="sv-SE" altLang="sv-SE" sz="1600" b="1" i="1" dirty="0">
              <a:solidFill>
                <a:schemeClr val="tx2">
                  <a:lumMod val="90000"/>
                  <a:lumOff val="1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93986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Meetings </a:t>
            </a:r>
            <a:r>
              <a:rPr lang="sv-SE" dirty="0" err="1" smtClean="0"/>
              <a:t>between</a:t>
            </a:r>
            <a:r>
              <a:rPr lang="sv-SE" dirty="0" smtClean="0"/>
              <a:t> </a:t>
            </a:r>
            <a:r>
              <a:rPr lang="sv-SE" dirty="0" err="1" smtClean="0"/>
              <a:t>offenders</a:t>
            </a:r>
            <a:r>
              <a:rPr lang="sv-SE" dirty="0" smtClean="0"/>
              <a:t> and </a:t>
            </a:r>
            <a:r>
              <a:rPr lang="sv-SE" dirty="0" err="1" smtClean="0"/>
              <a:t>victim´s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Meetings </a:t>
            </a:r>
            <a:r>
              <a:rPr lang="sv-SE" dirty="0" err="1" smtClean="0"/>
              <a:t>can</a:t>
            </a:r>
            <a:r>
              <a:rPr lang="sv-SE" dirty="0" smtClean="0"/>
              <a:t> </a:t>
            </a:r>
            <a:r>
              <a:rPr lang="sv-SE" dirty="0" err="1" smtClean="0"/>
              <a:t>only</a:t>
            </a:r>
            <a:r>
              <a:rPr lang="sv-SE" dirty="0" smtClean="0"/>
              <a:t> </a:t>
            </a:r>
            <a:r>
              <a:rPr lang="sv-SE" dirty="0" err="1" smtClean="0"/>
              <a:t>bee</a:t>
            </a:r>
            <a:r>
              <a:rPr lang="sv-SE" dirty="0" smtClean="0"/>
              <a:t> </a:t>
            </a:r>
            <a:r>
              <a:rPr lang="sv-SE" dirty="0" err="1" smtClean="0"/>
              <a:t>arranged</a:t>
            </a:r>
            <a:r>
              <a:rPr lang="sv-SE" dirty="0" smtClean="0"/>
              <a:t> </a:t>
            </a:r>
            <a:r>
              <a:rPr lang="sv-SE" dirty="0" err="1" smtClean="0"/>
              <a:t>based</a:t>
            </a:r>
            <a:r>
              <a:rPr lang="sv-SE" dirty="0" smtClean="0"/>
              <a:t> on the </a:t>
            </a:r>
            <a:r>
              <a:rPr lang="sv-SE" dirty="0" err="1" smtClean="0"/>
              <a:t>victim´s</a:t>
            </a:r>
            <a:r>
              <a:rPr lang="sv-SE" dirty="0" smtClean="0"/>
              <a:t> best </a:t>
            </a:r>
            <a:r>
              <a:rPr lang="sv-SE" dirty="0" err="1" smtClean="0"/>
              <a:t>interest</a:t>
            </a:r>
            <a:r>
              <a:rPr lang="sv-SE" dirty="0" smtClean="0"/>
              <a:t> and </a:t>
            </a:r>
            <a:r>
              <a:rPr lang="sv-SE" dirty="0" err="1" smtClean="0"/>
              <a:t>with</a:t>
            </a:r>
            <a:r>
              <a:rPr lang="sv-SE" dirty="0" smtClean="0"/>
              <a:t> the </a:t>
            </a:r>
            <a:r>
              <a:rPr lang="sv-SE" dirty="0" err="1" smtClean="0"/>
              <a:t>victim´s</a:t>
            </a:r>
            <a:r>
              <a:rPr lang="sv-SE" dirty="0" smtClean="0"/>
              <a:t> </a:t>
            </a:r>
            <a:r>
              <a:rPr lang="sv-SE" dirty="0" smtClean="0"/>
              <a:t>best </a:t>
            </a:r>
            <a:r>
              <a:rPr lang="sv-SE" dirty="0" err="1" smtClean="0"/>
              <a:t>intrest</a:t>
            </a:r>
            <a:r>
              <a:rPr lang="sv-SE" dirty="0" smtClean="0"/>
              <a:t> </a:t>
            </a:r>
            <a:r>
              <a:rPr lang="sv-SE" dirty="0" smtClean="0"/>
              <a:t>in mind</a:t>
            </a:r>
          </a:p>
          <a:p>
            <a:r>
              <a:rPr lang="sv-SE" dirty="0" smtClean="0"/>
              <a:t>The </a:t>
            </a:r>
            <a:r>
              <a:rPr lang="sv-SE" dirty="0" err="1" smtClean="0"/>
              <a:t>benefits</a:t>
            </a:r>
            <a:r>
              <a:rPr lang="sv-SE" dirty="0" smtClean="0"/>
              <a:t> for the </a:t>
            </a:r>
            <a:r>
              <a:rPr lang="sv-SE" dirty="0" err="1" smtClean="0"/>
              <a:t>victim´s</a:t>
            </a:r>
            <a:r>
              <a:rPr lang="sv-SE" dirty="0" smtClean="0"/>
              <a:t> has </a:t>
            </a:r>
            <a:r>
              <a:rPr lang="sv-SE" dirty="0" err="1" smtClean="0"/>
              <a:t>been</a:t>
            </a:r>
            <a:r>
              <a:rPr lang="sv-SE" dirty="0" smtClean="0"/>
              <a:t> </a:t>
            </a:r>
            <a:r>
              <a:rPr lang="sv-SE" dirty="0" err="1" smtClean="0"/>
              <a:t>obvious</a:t>
            </a:r>
            <a:r>
              <a:rPr lang="sv-SE" dirty="0" smtClean="0"/>
              <a:t>. </a:t>
            </a:r>
            <a:r>
              <a:rPr lang="sv-SE" dirty="0" err="1" smtClean="0"/>
              <a:t>Reduce</a:t>
            </a:r>
            <a:r>
              <a:rPr lang="sv-SE" dirty="0" smtClean="0"/>
              <a:t> </a:t>
            </a:r>
            <a:r>
              <a:rPr lang="sv-SE" dirty="0" err="1" smtClean="0"/>
              <a:t>fear</a:t>
            </a:r>
            <a:r>
              <a:rPr lang="sv-SE" dirty="0" smtClean="0"/>
              <a:t>, deal </a:t>
            </a:r>
            <a:r>
              <a:rPr lang="sv-SE" dirty="0" err="1" smtClean="0"/>
              <a:t>with</a:t>
            </a:r>
            <a:r>
              <a:rPr lang="sv-SE" dirty="0" smtClean="0"/>
              <a:t> practical </a:t>
            </a:r>
            <a:r>
              <a:rPr lang="sv-SE" dirty="0" err="1" smtClean="0"/>
              <a:t>issuse</a:t>
            </a:r>
            <a:r>
              <a:rPr lang="sv-SE" dirty="0" smtClean="0"/>
              <a:t>, </a:t>
            </a:r>
            <a:r>
              <a:rPr lang="sv-SE" dirty="0" err="1" smtClean="0"/>
              <a:t>questions</a:t>
            </a:r>
            <a:r>
              <a:rPr lang="sv-SE" dirty="0" smtClean="0"/>
              <a:t> </a:t>
            </a:r>
            <a:r>
              <a:rPr lang="sv-SE" dirty="0" err="1" smtClean="0"/>
              <a:t>about</a:t>
            </a:r>
            <a:r>
              <a:rPr lang="sv-SE" dirty="0" smtClean="0"/>
              <a:t> the </a:t>
            </a:r>
            <a:r>
              <a:rPr lang="sv-SE" dirty="0" err="1" smtClean="0"/>
              <a:t>crime</a:t>
            </a:r>
            <a:r>
              <a:rPr lang="sv-SE" dirty="0" smtClean="0"/>
              <a:t>, </a:t>
            </a:r>
            <a:r>
              <a:rPr lang="sv-SE" dirty="0" err="1" smtClean="0"/>
              <a:t>clear</a:t>
            </a:r>
            <a:r>
              <a:rPr lang="sv-SE" dirty="0" smtClean="0"/>
              <a:t> </a:t>
            </a:r>
            <a:r>
              <a:rPr lang="sv-SE" dirty="0" err="1" smtClean="0"/>
              <a:t>out</a:t>
            </a:r>
            <a:r>
              <a:rPr lang="sv-SE" dirty="0" smtClean="0"/>
              <a:t> </a:t>
            </a:r>
            <a:r>
              <a:rPr lang="sv-SE" dirty="0" err="1" smtClean="0"/>
              <a:t>uncertienties</a:t>
            </a:r>
            <a:r>
              <a:rPr lang="sv-SE" dirty="0" smtClean="0"/>
              <a:t> </a:t>
            </a:r>
            <a:r>
              <a:rPr lang="sv-SE" dirty="0" err="1" smtClean="0"/>
              <a:t>concerning</a:t>
            </a:r>
            <a:r>
              <a:rPr lang="sv-SE" dirty="0" smtClean="0"/>
              <a:t> </a:t>
            </a:r>
            <a:r>
              <a:rPr lang="sv-SE" dirty="0" smtClean="0"/>
              <a:t>the </a:t>
            </a:r>
            <a:r>
              <a:rPr lang="sv-SE" dirty="0" err="1" smtClean="0"/>
              <a:t>future</a:t>
            </a:r>
            <a:r>
              <a:rPr lang="sv-SE" dirty="0" smtClean="0"/>
              <a:t> </a:t>
            </a:r>
            <a:r>
              <a:rPr lang="sv-SE" dirty="0" smtClean="0"/>
              <a:t>or plans for common </a:t>
            </a:r>
            <a:r>
              <a:rPr lang="sv-SE" dirty="0" err="1" smtClean="0"/>
              <a:t>children</a:t>
            </a:r>
            <a:r>
              <a:rPr lang="sv-SE" dirty="0" smtClean="0"/>
              <a:t>. </a:t>
            </a:r>
            <a:r>
              <a:rPr lang="sv-SE" dirty="0" err="1" smtClean="0"/>
              <a:t>Regarding</a:t>
            </a:r>
            <a:r>
              <a:rPr lang="sv-SE" dirty="0" smtClean="0"/>
              <a:t> </a:t>
            </a:r>
            <a:r>
              <a:rPr lang="sv-SE" dirty="0" err="1" smtClean="0"/>
              <a:t>custady</a:t>
            </a:r>
            <a:r>
              <a:rPr lang="sv-SE" dirty="0" smtClean="0"/>
              <a:t> </a:t>
            </a:r>
            <a:r>
              <a:rPr lang="sv-SE" dirty="0" err="1" smtClean="0"/>
              <a:t>related</a:t>
            </a:r>
            <a:r>
              <a:rPr lang="sv-SE" dirty="0" smtClean="0"/>
              <a:t> </a:t>
            </a:r>
            <a:r>
              <a:rPr lang="sv-SE" dirty="0" err="1" smtClean="0"/>
              <a:t>issues</a:t>
            </a:r>
            <a:r>
              <a:rPr lang="sv-SE" dirty="0" smtClean="0"/>
              <a:t> and so on </a:t>
            </a:r>
          </a:p>
          <a:p>
            <a:r>
              <a:rPr lang="sv-SE" dirty="0" smtClean="0"/>
              <a:t>(</a:t>
            </a:r>
            <a:r>
              <a:rPr lang="sv-SE" dirty="0" err="1" smtClean="0"/>
              <a:t>Secondary</a:t>
            </a:r>
            <a:r>
              <a:rPr lang="sv-SE" dirty="0" smtClean="0"/>
              <a:t>) </a:t>
            </a:r>
            <a:r>
              <a:rPr lang="sv-SE" dirty="0" err="1" smtClean="0"/>
              <a:t>benefits</a:t>
            </a:r>
            <a:r>
              <a:rPr lang="sv-SE" dirty="0" smtClean="0"/>
              <a:t> for the </a:t>
            </a:r>
            <a:r>
              <a:rPr lang="sv-SE" dirty="0" err="1" smtClean="0"/>
              <a:t>treatment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</a:t>
            </a:r>
            <a:r>
              <a:rPr lang="sv-SE" dirty="0" err="1" smtClean="0"/>
              <a:t>offenders</a:t>
            </a:r>
            <a:r>
              <a:rPr lang="sv-SE" dirty="0" smtClean="0"/>
              <a:t> </a:t>
            </a:r>
            <a:r>
              <a:rPr lang="sv-SE" dirty="0" err="1" smtClean="0"/>
              <a:t>such</a:t>
            </a:r>
            <a:r>
              <a:rPr lang="sv-SE" dirty="0" smtClean="0"/>
              <a:t> </a:t>
            </a:r>
            <a:r>
              <a:rPr lang="sv-SE" dirty="0" smtClean="0"/>
              <a:t>as </a:t>
            </a:r>
            <a:r>
              <a:rPr lang="en-US" dirty="0" smtClean="0"/>
              <a:t> </a:t>
            </a:r>
            <a:r>
              <a:rPr lang="en-US" dirty="0"/>
              <a:t>the possibility </a:t>
            </a:r>
            <a:r>
              <a:rPr lang="en-US" dirty="0" smtClean="0"/>
              <a:t>for the offender too take responsibility for the crime and its </a:t>
            </a:r>
            <a:r>
              <a:rPr lang="en-US" dirty="0" err="1" smtClean="0"/>
              <a:t>consequensies</a:t>
            </a:r>
            <a:r>
              <a:rPr lang="en-US" dirty="0" smtClean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53111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ubrik 1"/>
          <p:cNvSpPr>
            <a:spLocks noGrp="1"/>
          </p:cNvSpPr>
          <p:nvPr>
            <p:ph type="title"/>
          </p:nvPr>
        </p:nvSpPr>
        <p:spPr>
          <a:xfrm>
            <a:off x="727204" y="360000"/>
            <a:ext cx="6983990" cy="1254940"/>
          </a:xfrm>
        </p:spPr>
        <p:txBody>
          <a:bodyPr/>
          <a:lstStyle/>
          <a:p>
            <a:r>
              <a:rPr lang="en-US" altLang="sv-SE" dirty="0"/>
              <a:t>Case </a:t>
            </a:r>
            <a:r>
              <a:rPr lang="en-US" altLang="sv-SE" dirty="0" smtClean="0"/>
              <a:t>- Ricard </a:t>
            </a:r>
            <a:r>
              <a:rPr lang="en-US" altLang="sv-SE" dirty="0" smtClean="0"/>
              <a:t/>
            </a:r>
            <a:br>
              <a:rPr lang="en-US" altLang="sv-SE" dirty="0" smtClean="0"/>
            </a:br>
            <a:r>
              <a:rPr lang="en-US" altLang="sv-SE" dirty="0" smtClean="0"/>
              <a:t>Contact </a:t>
            </a:r>
            <a:r>
              <a:rPr lang="en-US" altLang="sv-SE" dirty="0"/>
              <a:t>within the framework of </a:t>
            </a:r>
            <a:r>
              <a:rPr lang="en-US" altLang="sv-SE" dirty="0" smtClean="0"/>
              <a:t>victim information</a:t>
            </a:r>
            <a:endParaRPr lang="sv-SE" altLang="sv-SE" dirty="0" smtClean="0"/>
          </a:p>
        </p:txBody>
      </p:sp>
      <p:sp>
        <p:nvSpPr>
          <p:cNvPr id="60419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sv-SE" dirty="0" smtClean="0"/>
              <a:t>Ricard is sentenced for depriving his ex-girlfriend of her life, due to his young age he was sentenced to a shorter prison term for his crime</a:t>
            </a:r>
          </a:p>
          <a:p>
            <a:r>
              <a:rPr lang="en-US" altLang="sv-SE" dirty="0" smtClean="0"/>
              <a:t>During the trial, he was perceived as emotionally turned off and cold</a:t>
            </a:r>
          </a:p>
          <a:p>
            <a:r>
              <a:rPr lang="en-US" altLang="sv-SE" dirty="0" smtClean="0"/>
              <a:t>The victim´s mother  expressed a wish for some form of contact / communication with the client before he was </a:t>
            </a:r>
            <a:r>
              <a:rPr lang="en-US" altLang="sv-SE" dirty="0" err="1" smtClean="0"/>
              <a:t>realesed</a:t>
            </a:r>
            <a:r>
              <a:rPr lang="en-US" altLang="sv-SE" dirty="0" smtClean="0"/>
              <a:t> from prison.</a:t>
            </a:r>
            <a:endParaRPr lang="sv-SE" altLang="sv-SE" dirty="0" smtClean="0"/>
          </a:p>
        </p:txBody>
      </p:sp>
    </p:spTree>
    <p:extLst>
      <p:ext uri="{BB962C8B-B14F-4D97-AF65-F5344CB8AC3E}">
        <p14:creationId xmlns:p14="http://schemas.microsoft.com/office/powerpoint/2010/main" val="3348688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 smtClean="0"/>
              <a:t>Case Ricard</a:t>
            </a:r>
          </a:p>
        </p:txBody>
      </p:sp>
      <p:sp>
        <p:nvSpPr>
          <p:cNvPr id="6144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sv-SE" dirty="0" smtClean="0"/>
              <a:t>The motive for the meeting was the number of clarifications, she had a desire to ask certain questions and get answers and end  the contact with the offenders Ricard</a:t>
            </a:r>
          </a:p>
          <a:p>
            <a:r>
              <a:rPr lang="en-US" altLang="sv-SE" dirty="0" smtClean="0"/>
              <a:t>5 people participated, 4 in the direct visitor room, one to support the mother in the room next door. The meeting was recorded</a:t>
            </a:r>
          </a:p>
          <a:p>
            <a:r>
              <a:rPr lang="en-US" altLang="sv-SE" dirty="0" smtClean="0"/>
              <a:t>What happened? Why? Some specific circumstances surrounding the crime</a:t>
            </a:r>
            <a:endParaRPr lang="sv-SE" altLang="sv-SE" dirty="0" smtClean="0"/>
          </a:p>
        </p:txBody>
      </p:sp>
    </p:spTree>
    <p:extLst>
      <p:ext uri="{BB962C8B-B14F-4D97-AF65-F5344CB8AC3E}">
        <p14:creationId xmlns:p14="http://schemas.microsoft.com/office/powerpoint/2010/main" val="891981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Case Sven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An </a:t>
            </a:r>
            <a:r>
              <a:rPr lang="sv-SE" dirty="0" err="1" smtClean="0"/>
              <a:t>elderly</a:t>
            </a:r>
            <a:r>
              <a:rPr lang="sv-SE" dirty="0" smtClean="0"/>
              <a:t> Swedish man </a:t>
            </a:r>
            <a:r>
              <a:rPr lang="sv-SE" dirty="0" err="1" smtClean="0"/>
              <a:t>with</a:t>
            </a:r>
            <a:r>
              <a:rPr lang="sv-SE" dirty="0" smtClean="0"/>
              <a:t> a massive </a:t>
            </a:r>
            <a:r>
              <a:rPr lang="sv-SE" dirty="0" err="1" smtClean="0"/>
              <a:t>criminal</a:t>
            </a:r>
            <a:r>
              <a:rPr lang="sv-SE" dirty="0" smtClean="0"/>
              <a:t> record </a:t>
            </a:r>
            <a:r>
              <a:rPr lang="sv-SE" dirty="0" err="1" smtClean="0"/>
              <a:t>of</a:t>
            </a:r>
            <a:r>
              <a:rPr lang="sv-SE" dirty="0" smtClean="0"/>
              <a:t> sexual </a:t>
            </a:r>
            <a:r>
              <a:rPr lang="sv-SE" dirty="0" err="1" smtClean="0"/>
              <a:t>offending</a:t>
            </a:r>
            <a:r>
              <a:rPr lang="sv-SE" dirty="0" smtClean="0"/>
              <a:t> </a:t>
            </a:r>
            <a:r>
              <a:rPr lang="sv-SE" dirty="0" err="1" smtClean="0"/>
              <a:t>behaviour</a:t>
            </a:r>
            <a:r>
              <a:rPr lang="sv-SE" dirty="0" smtClean="0"/>
              <a:t> </a:t>
            </a:r>
            <a:r>
              <a:rPr lang="sv-SE" dirty="0" err="1" smtClean="0"/>
              <a:t>against</a:t>
            </a:r>
            <a:r>
              <a:rPr lang="sv-SE" dirty="0" smtClean="0"/>
              <a:t> </a:t>
            </a:r>
            <a:r>
              <a:rPr lang="sv-SE" dirty="0" err="1" smtClean="0"/>
              <a:t>children</a:t>
            </a:r>
            <a:r>
              <a:rPr lang="sv-SE" dirty="0" smtClean="0"/>
              <a:t> </a:t>
            </a:r>
          </a:p>
          <a:p>
            <a:r>
              <a:rPr lang="sv-SE" dirty="0" smtClean="0"/>
              <a:t>Sexual </a:t>
            </a:r>
            <a:r>
              <a:rPr lang="sv-SE" dirty="0" err="1" smtClean="0"/>
              <a:t>intrest</a:t>
            </a:r>
            <a:r>
              <a:rPr lang="sv-SE" dirty="0" smtClean="0"/>
              <a:t> in </a:t>
            </a:r>
            <a:r>
              <a:rPr lang="sv-SE" dirty="0" err="1" smtClean="0"/>
              <a:t>young</a:t>
            </a:r>
            <a:r>
              <a:rPr lang="sv-SE" dirty="0" smtClean="0"/>
              <a:t> </a:t>
            </a:r>
            <a:r>
              <a:rPr lang="sv-SE" dirty="0" err="1" smtClean="0"/>
              <a:t>girls</a:t>
            </a:r>
            <a:r>
              <a:rPr lang="sv-SE" dirty="0" smtClean="0"/>
              <a:t> -Sexual </a:t>
            </a:r>
            <a:r>
              <a:rPr lang="sv-SE" dirty="0" err="1" smtClean="0"/>
              <a:t>deviant</a:t>
            </a:r>
            <a:endParaRPr lang="sv-SE" dirty="0" smtClean="0"/>
          </a:p>
          <a:p>
            <a:r>
              <a:rPr lang="sv-SE" dirty="0" smtClean="0"/>
              <a:t>Access to </a:t>
            </a:r>
            <a:r>
              <a:rPr lang="sv-SE" dirty="0" err="1" smtClean="0"/>
              <a:t>victim´s</a:t>
            </a:r>
            <a:endParaRPr lang="sv-SE" dirty="0" smtClean="0"/>
          </a:p>
          <a:p>
            <a:r>
              <a:rPr lang="sv-SE" dirty="0" err="1" smtClean="0"/>
              <a:t>Context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 incest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1348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1332178" y="267758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500"/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1451240" y="2618053"/>
            <a:ext cx="0" cy="66013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500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5532438" y="2618053"/>
            <a:ext cx="0" cy="66013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500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3012282" y="2618053"/>
            <a:ext cx="0" cy="66013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500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751542" y="2488407"/>
            <a:ext cx="780521" cy="271934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sv-SE" altLang="sv-SE" sz="1167" b="1" dirty="0" err="1" smtClean="0">
                <a:solidFill>
                  <a:srgbClr val="FFFFFF"/>
                </a:solidFill>
              </a:rPr>
              <a:t>Jail</a:t>
            </a:r>
            <a:endParaRPr lang="sv-SE" altLang="sv-SE" sz="1167" b="1" dirty="0">
              <a:solidFill>
                <a:srgbClr val="FFFFFF"/>
              </a:solidFill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911865" y="2497667"/>
            <a:ext cx="731573" cy="271934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sv-SE" altLang="sv-SE" sz="1167" b="1" dirty="0" err="1" smtClean="0">
                <a:solidFill>
                  <a:srgbClr val="FFFFFF"/>
                </a:solidFill>
              </a:rPr>
              <a:t>Prision</a:t>
            </a:r>
            <a:endParaRPr lang="sv-SE" altLang="sv-SE" sz="1167" b="1" dirty="0">
              <a:solidFill>
                <a:srgbClr val="FFFFFF"/>
              </a:solidFill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6012657" y="2436812"/>
            <a:ext cx="894624" cy="271934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sv-SE" altLang="sv-SE" sz="1167" b="1" dirty="0" err="1" smtClean="0">
                <a:solidFill>
                  <a:srgbClr val="FFFFFF"/>
                </a:solidFill>
              </a:rPr>
              <a:t>Probation</a:t>
            </a:r>
            <a:endParaRPr lang="sv-SE" altLang="sv-SE" sz="1167" b="1" dirty="0">
              <a:solidFill>
                <a:srgbClr val="FFFFFF"/>
              </a:solidFill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420937" y="1768740"/>
            <a:ext cx="1322917" cy="271934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sv-SE" sz="1167" b="1" dirty="0" smtClean="0">
                <a:solidFill>
                  <a:srgbClr val="FFFFFF"/>
                </a:solidFill>
              </a:rPr>
              <a:t>Risk </a:t>
            </a:r>
            <a:r>
              <a:rPr lang="sv-SE" altLang="sv-SE" sz="1167" b="1" dirty="0" err="1" smtClean="0">
                <a:solidFill>
                  <a:srgbClr val="FFFFFF"/>
                </a:solidFill>
              </a:rPr>
              <a:t>assesment</a:t>
            </a:r>
            <a:endParaRPr lang="sv-SE" altLang="sv-SE" sz="1167" b="1" dirty="0">
              <a:solidFill>
                <a:srgbClr val="FFFFFF"/>
              </a:solidFill>
            </a:endParaRPr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1451240" y="2977886"/>
            <a:ext cx="1561042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500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3012282" y="2977886"/>
            <a:ext cx="2520156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500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5532437" y="2977886"/>
            <a:ext cx="1561042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500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7151688" y="2977886"/>
            <a:ext cx="119063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500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814117" y="3172145"/>
            <a:ext cx="1489510" cy="271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167" b="1" dirty="0" err="1" smtClean="0"/>
              <a:t>Sanction</a:t>
            </a:r>
            <a:r>
              <a:rPr lang="sv-SE" altLang="sv-SE" sz="1167" b="1" dirty="0" smtClean="0"/>
              <a:t> </a:t>
            </a:r>
            <a:r>
              <a:rPr lang="sv-SE" altLang="sv-SE" sz="1167" b="1" dirty="0" err="1" smtClean="0"/>
              <a:t>proposal</a:t>
            </a:r>
            <a:endParaRPr lang="sv-SE" altLang="sv-SE" sz="1167" b="1" dirty="0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814117" y="2256896"/>
            <a:ext cx="877894" cy="246221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sv-SE" altLang="sv-SE" sz="1000" b="1" dirty="0" err="1" smtClean="0">
                <a:solidFill>
                  <a:srgbClr val="FFFFFF"/>
                </a:solidFill>
              </a:rPr>
              <a:t>Probation</a:t>
            </a:r>
            <a:endParaRPr lang="sv-SE" altLang="sv-SE" sz="1000" b="1" dirty="0">
              <a:solidFill>
                <a:srgbClr val="FFFFFF"/>
              </a:solidFill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2832365" y="3458105"/>
            <a:ext cx="189667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000" b="1" dirty="0" err="1" smtClean="0"/>
              <a:t>Choise</a:t>
            </a:r>
            <a:r>
              <a:rPr lang="sv-SE" altLang="sv-SE" sz="1000" b="1" dirty="0" smtClean="0"/>
              <a:t> </a:t>
            </a:r>
            <a:r>
              <a:rPr lang="sv-SE" altLang="sv-SE" sz="1000" b="1" dirty="0" err="1" smtClean="0"/>
              <a:t>of</a:t>
            </a:r>
            <a:r>
              <a:rPr lang="sv-SE" altLang="sv-SE" sz="1000" b="1" dirty="0" smtClean="0"/>
              <a:t> </a:t>
            </a:r>
            <a:r>
              <a:rPr lang="sv-SE" altLang="sv-SE" sz="1000" b="1" dirty="0" err="1" smtClean="0"/>
              <a:t>prision</a:t>
            </a:r>
            <a:r>
              <a:rPr lang="sv-SE" altLang="sv-SE" sz="1000" b="1" dirty="0" smtClean="0"/>
              <a:t> </a:t>
            </a:r>
            <a:r>
              <a:rPr lang="sv-SE" altLang="sv-SE" sz="1000" b="1" dirty="0" err="1" smtClean="0"/>
              <a:t>placement</a:t>
            </a:r>
            <a:endParaRPr lang="sv-SE" altLang="sv-SE" sz="1000" b="1" dirty="0"/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1871928" y="4537605"/>
            <a:ext cx="4059125" cy="32316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500" b="1" dirty="0" smtClean="0"/>
              <a:t> </a:t>
            </a:r>
            <a:r>
              <a:rPr lang="sv-SE" altLang="sv-SE" sz="1500" b="1" dirty="0" err="1"/>
              <a:t>dialogue</a:t>
            </a:r>
            <a:r>
              <a:rPr lang="sv-SE" altLang="sv-SE" sz="1500" b="1" dirty="0"/>
              <a:t> </a:t>
            </a:r>
            <a:r>
              <a:rPr lang="sv-SE" altLang="sv-SE" sz="1500" b="1" dirty="0" err="1"/>
              <a:t>between</a:t>
            </a:r>
            <a:r>
              <a:rPr lang="sv-SE" altLang="sv-SE" sz="1500" b="1" dirty="0"/>
              <a:t> the </a:t>
            </a:r>
            <a:r>
              <a:rPr lang="sv-SE" altLang="sv-SE" sz="1500" b="1" dirty="0" err="1"/>
              <a:t>prison</a:t>
            </a:r>
            <a:r>
              <a:rPr lang="sv-SE" altLang="sv-SE" sz="1500" b="1" dirty="0"/>
              <a:t> service </a:t>
            </a:r>
            <a:r>
              <a:rPr lang="sv-SE" altLang="sv-SE" sz="1500" b="1" dirty="0" err="1"/>
              <a:t>units</a:t>
            </a:r>
            <a:endParaRPr lang="sv-SE" altLang="sv-SE" sz="1500" b="1" dirty="0"/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1080862" y="977636"/>
            <a:ext cx="677595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500" b="1" dirty="0" err="1" smtClean="0"/>
              <a:t>Victim´s</a:t>
            </a:r>
            <a:r>
              <a:rPr lang="sv-SE" altLang="sv-SE" sz="1500" b="1" dirty="0" smtClean="0"/>
              <a:t> </a:t>
            </a:r>
            <a:r>
              <a:rPr lang="sv-SE" altLang="sv-SE" sz="1500" b="1" dirty="0" err="1" smtClean="0"/>
              <a:t>protection</a:t>
            </a:r>
            <a:r>
              <a:rPr lang="sv-SE" altLang="sv-SE" sz="1500" b="1" dirty="0" smtClean="0"/>
              <a:t> must be </a:t>
            </a:r>
            <a:r>
              <a:rPr lang="sv-SE" altLang="sv-SE" sz="1500" b="1" dirty="0" err="1" smtClean="0"/>
              <a:t>seen</a:t>
            </a:r>
            <a:r>
              <a:rPr lang="sv-SE" altLang="sv-SE" sz="1500" b="1" dirty="0" smtClean="0"/>
              <a:t> as a </a:t>
            </a:r>
            <a:r>
              <a:rPr lang="sv-SE" altLang="sv-SE" sz="1500" b="1" dirty="0" err="1" smtClean="0"/>
              <a:t>cohesive</a:t>
            </a:r>
            <a:r>
              <a:rPr lang="sv-SE" altLang="sv-SE" sz="1500" b="1" dirty="0" smtClean="0"/>
              <a:t> process (”read </a:t>
            </a:r>
            <a:r>
              <a:rPr lang="sv-SE" altLang="sv-SE" sz="1500" b="1" dirty="0" err="1" smtClean="0"/>
              <a:t>thread</a:t>
            </a:r>
            <a:r>
              <a:rPr lang="sv-SE" altLang="sv-SE" sz="1500" b="1" dirty="0" smtClean="0"/>
              <a:t>”)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500" b="1" dirty="0" err="1" smtClean="0"/>
              <a:t>throughout</a:t>
            </a:r>
            <a:r>
              <a:rPr lang="sv-SE" altLang="sv-SE" sz="1500" b="1" dirty="0" smtClean="0"/>
              <a:t> the </a:t>
            </a:r>
            <a:r>
              <a:rPr lang="sv-SE" altLang="sv-SE" sz="1500" b="1" dirty="0" err="1" smtClean="0"/>
              <a:t>offenders</a:t>
            </a:r>
            <a:r>
              <a:rPr lang="sv-SE" altLang="sv-SE" sz="1500" b="1" dirty="0" smtClean="0"/>
              <a:t> </a:t>
            </a:r>
            <a:r>
              <a:rPr lang="sv-SE" altLang="sv-SE" sz="1500" b="1" dirty="0" err="1" smtClean="0"/>
              <a:t>sentence</a:t>
            </a:r>
            <a:r>
              <a:rPr lang="sv-SE" altLang="sv-SE" sz="1500" b="1" dirty="0" smtClean="0"/>
              <a:t> </a:t>
            </a:r>
            <a:r>
              <a:rPr lang="sv-SE" altLang="sv-SE" sz="1500" b="1" dirty="0" smtClean="0"/>
              <a:t>and in all </a:t>
            </a:r>
            <a:r>
              <a:rPr lang="sv-SE" altLang="sv-SE" sz="1500" b="1" dirty="0" smtClean="0"/>
              <a:t>parts </a:t>
            </a:r>
            <a:r>
              <a:rPr lang="sv-SE" altLang="sv-SE" sz="1500" b="1" dirty="0" err="1" smtClean="0"/>
              <a:t>of</a:t>
            </a:r>
            <a:r>
              <a:rPr lang="sv-SE" altLang="sv-SE" sz="1500" b="1" dirty="0" smtClean="0"/>
              <a:t> the system</a:t>
            </a:r>
            <a:endParaRPr lang="sv-SE" altLang="sv-SE" sz="1500" b="1" dirty="0"/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1558872" y="4963743"/>
            <a:ext cx="505939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000" dirty="0" smtClean="0"/>
              <a:t>Vitims </a:t>
            </a:r>
            <a:r>
              <a:rPr lang="sv-SE" altLang="sv-SE" sz="1000" dirty="0" err="1" smtClean="0"/>
              <a:t>awareness</a:t>
            </a:r>
            <a:r>
              <a:rPr lang="sv-SE" altLang="sv-SE" sz="1000" dirty="0" smtClean="0"/>
              <a:t> in </a:t>
            </a:r>
            <a:r>
              <a:rPr lang="sv-SE" altLang="sv-SE" sz="1000" dirty="0" err="1" smtClean="0"/>
              <a:t>documentaton</a:t>
            </a:r>
            <a:r>
              <a:rPr lang="sv-SE" altLang="sv-SE" sz="1000" dirty="0" smtClean="0"/>
              <a:t>, </a:t>
            </a:r>
            <a:r>
              <a:rPr lang="en-US" altLang="sv-SE" sz="1000" dirty="0" smtClean="0"/>
              <a:t>treatment</a:t>
            </a:r>
            <a:r>
              <a:rPr lang="sv-SE" altLang="sv-SE" sz="1000" dirty="0" smtClean="0"/>
              <a:t> and risk management plan an so on…</a:t>
            </a:r>
            <a:endParaRPr lang="sv-SE" altLang="sv-SE" sz="1000" dirty="0"/>
          </a:p>
        </p:txBody>
      </p:sp>
    </p:spTree>
    <p:extLst>
      <p:ext uri="{BB962C8B-B14F-4D97-AF65-F5344CB8AC3E}">
        <p14:creationId xmlns:p14="http://schemas.microsoft.com/office/powerpoint/2010/main" val="2308593770"/>
      </p:ext>
    </p:extLst>
  </p:cSld>
  <p:clrMapOvr>
    <a:masterClrMapping/>
  </p:clrMapOvr>
</p:sld>
</file>

<file path=ppt/theme/theme1.xml><?xml version="1.0" encoding="utf-8"?>
<a:theme xmlns:a="http://schemas.openxmlformats.org/drawingml/2006/main" name="Kriminalvårdens PPT-mall">
  <a:themeElements>
    <a:clrScheme name="krim_140404">
      <a:dk1>
        <a:sysClr val="windowText" lastClr="000000"/>
      </a:dk1>
      <a:lt1>
        <a:sysClr val="window" lastClr="FFFFFF"/>
      </a:lt1>
      <a:dk2>
        <a:srgbClr val="003D58"/>
      </a:dk2>
      <a:lt2>
        <a:srgbClr val="EECD00"/>
      </a:lt2>
      <a:accent1>
        <a:srgbClr val="D36834"/>
      </a:accent1>
      <a:accent2>
        <a:srgbClr val="108BAF"/>
      </a:accent2>
      <a:accent3>
        <a:srgbClr val="39A188"/>
      </a:accent3>
      <a:accent4>
        <a:srgbClr val="B10021"/>
      </a:accent4>
      <a:accent5>
        <a:srgbClr val="BDBDBD"/>
      </a:accent5>
      <a:accent6>
        <a:srgbClr val="FFDF30"/>
      </a:accent6>
      <a:hlink>
        <a:srgbClr val="A40F2B"/>
      </a:hlink>
      <a:folHlink>
        <a:srgbClr val="F081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latin typeface="Trade Gothic 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KRIM Cirkel Widescreen.potx" id="{79626B34-29C3-44C1-8FFC-4F22207E86D3}" vid="{B4CC77D2-F73A-4587-833E-7AA1680CE52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844DD016A7514D84D68300B63BA430" ma:contentTypeVersion="13" ma:contentTypeDescription="Create a new document." ma:contentTypeScope="" ma:versionID="efae156d41f027587aa1f8c7f9ed98fc">
  <xsd:schema xmlns:xsd="http://www.w3.org/2001/XMLSchema" xmlns:xs="http://www.w3.org/2001/XMLSchema" xmlns:p="http://schemas.microsoft.com/office/2006/metadata/properties" xmlns:ns2="144fe114-9981-43a6-94a2-8fba4cae9333" xmlns:ns3="e3ea345a-ba50-4a15-ab43-01d954e2610c" targetNamespace="http://schemas.microsoft.com/office/2006/metadata/properties" ma:root="true" ma:fieldsID="36a9a2136d19f7c8100eeb5501fbb2b8" ns2:_="" ns3:_="">
    <xsd:import namespace="144fe114-9981-43a6-94a2-8fba4cae9333"/>
    <xsd:import namespace="e3ea345a-ba50-4a15-ab43-01d954e2610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4fe114-9981-43a6-94a2-8fba4cae933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ea345a-ba50-4a15-ab43-01d954e261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E0823A-94BB-4C26-BA1D-AF257BD8CCCB}"/>
</file>

<file path=customXml/itemProps2.xml><?xml version="1.0" encoding="utf-8"?>
<ds:datastoreItem xmlns:ds="http://schemas.openxmlformats.org/officeDocument/2006/customXml" ds:itemID="{7F02275D-F0EC-4008-9F2F-DD3C4308CBB6}"/>
</file>

<file path=customXml/itemProps3.xml><?xml version="1.0" encoding="utf-8"?>
<ds:datastoreItem xmlns:ds="http://schemas.openxmlformats.org/officeDocument/2006/customXml" ds:itemID="{6F4290F3-E378-4A67-95B7-09047FC41DEE}"/>
</file>

<file path=docProps/app.xml><?xml version="1.0" encoding="utf-8"?>
<Properties xmlns="http://schemas.openxmlformats.org/officeDocument/2006/extended-properties" xmlns:vt="http://schemas.openxmlformats.org/officeDocument/2006/docPropsVTypes">
  <Template>KRIM Cirkel Widescreen</Template>
  <TotalTime>522</TotalTime>
  <Words>693</Words>
  <Application>Microsoft Office PowerPoint</Application>
  <PresentationFormat>Bildspel på skärmen (16:10)</PresentationFormat>
  <Paragraphs>73</Paragraphs>
  <Slides>10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6" baseType="lpstr">
      <vt:lpstr>Arial</vt:lpstr>
      <vt:lpstr>Calibri</vt:lpstr>
      <vt:lpstr>Lucida Grande</vt:lpstr>
      <vt:lpstr>Times New Roman</vt:lpstr>
      <vt:lpstr>Trade Gothic LT Std Bold No. 2</vt:lpstr>
      <vt:lpstr>Kriminalvårdens PPT-mall</vt:lpstr>
      <vt:lpstr>Integrating the victim’s perspective in prison and probation practice - The Swedish experience   </vt:lpstr>
      <vt:lpstr>Balance between 2 sometimes conflicting aspects of the best interest of the child</vt:lpstr>
      <vt:lpstr>Victim´s protection assignment </vt:lpstr>
      <vt:lpstr>PowerPoint-presentation</vt:lpstr>
      <vt:lpstr>Meetings between offenders and victim´s</vt:lpstr>
      <vt:lpstr>Case - Ricard  Contact within the framework of victim information</vt:lpstr>
      <vt:lpstr>Case Ricard</vt:lpstr>
      <vt:lpstr>Case Sven</vt:lpstr>
      <vt:lpstr>PowerPoint-presentation</vt:lpstr>
      <vt:lpstr>”Children begin by loving their parents; as they grow older they judge them; sometimes they forgive them” /Oscar Wilde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Victim´s support in Swedish prision and probation</dc:title>
  <dc:creator>Harnesk Hjortsberg Hanna - HK</dc:creator>
  <cp:lastModifiedBy>Harnesk Hjortsberg Hanna - HK</cp:lastModifiedBy>
  <cp:revision>32</cp:revision>
  <cp:lastPrinted>2022-02-22T14:06:06Z</cp:lastPrinted>
  <dcterms:created xsi:type="dcterms:W3CDTF">2022-02-01T11:03:25Z</dcterms:created>
  <dcterms:modified xsi:type="dcterms:W3CDTF">2022-03-02T09:51:58Z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0x01010057844DD016A7514D84D68300B63BA430</vt:lpwstr>
  </property>
</Properties>
</file>